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90" r:id="rId3"/>
  </p:sldMasterIdLst>
  <p:notesMasterIdLst>
    <p:notesMasterId r:id="rId87"/>
  </p:notesMasterIdLst>
  <p:sldIdLst>
    <p:sldId id="258" r:id="rId4"/>
    <p:sldId id="389" r:id="rId5"/>
    <p:sldId id="392" r:id="rId6"/>
    <p:sldId id="391" r:id="rId7"/>
    <p:sldId id="390" r:id="rId8"/>
    <p:sldId id="353" r:id="rId9"/>
    <p:sldId id="262" r:id="rId10"/>
    <p:sldId id="301" r:id="rId11"/>
    <p:sldId id="302" r:id="rId12"/>
    <p:sldId id="303" r:id="rId13"/>
    <p:sldId id="304" r:id="rId14"/>
    <p:sldId id="306" r:id="rId15"/>
    <p:sldId id="307" r:id="rId16"/>
    <p:sldId id="312" r:id="rId17"/>
    <p:sldId id="313" r:id="rId18"/>
    <p:sldId id="314" r:id="rId19"/>
    <p:sldId id="315" r:id="rId20"/>
    <p:sldId id="263" r:id="rId21"/>
    <p:sldId id="264" r:id="rId22"/>
    <p:sldId id="266" r:id="rId23"/>
    <p:sldId id="268" r:id="rId24"/>
    <p:sldId id="270" r:id="rId25"/>
    <p:sldId id="272" r:id="rId26"/>
    <p:sldId id="274" r:id="rId27"/>
    <p:sldId id="276" r:id="rId28"/>
    <p:sldId id="278" r:id="rId29"/>
    <p:sldId id="280" r:id="rId30"/>
    <p:sldId id="282" r:id="rId31"/>
    <p:sldId id="284" r:id="rId32"/>
    <p:sldId id="288" r:id="rId33"/>
    <p:sldId id="290" r:id="rId34"/>
    <p:sldId id="294" r:id="rId35"/>
    <p:sldId id="296" r:id="rId36"/>
    <p:sldId id="298" r:id="rId37"/>
    <p:sldId id="316" r:id="rId38"/>
    <p:sldId id="317" r:id="rId39"/>
    <p:sldId id="319" r:id="rId40"/>
    <p:sldId id="320" r:id="rId41"/>
    <p:sldId id="321" r:id="rId42"/>
    <p:sldId id="322" r:id="rId43"/>
    <p:sldId id="323" r:id="rId44"/>
    <p:sldId id="328" r:id="rId45"/>
    <p:sldId id="329" r:id="rId46"/>
    <p:sldId id="330" r:id="rId47"/>
    <p:sldId id="332" r:id="rId48"/>
    <p:sldId id="333" r:id="rId49"/>
    <p:sldId id="334" r:id="rId50"/>
    <p:sldId id="335" r:id="rId51"/>
    <p:sldId id="336" r:id="rId52"/>
    <p:sldId id="337" r:id="rId53"/>
    <p:sldId id="338" r:id="rId54"/>
    <p:sldId id="339" r:id="rId55"/>
    <p:sldId id="340" r:id="rId56"/>
    <p:sldId id="341" r:id="rId57"/>
    <p:sldId id="342" r:id="rId58"/>
    <p:sldId id="343" r:id="rId59"/>
    <p:sldId id="344" r:id="rId60"/>
    <p:sldId id="345" r:id="rId61"/>
    <p:sldId id="346" r:id="rId62"/>
    <p:sldId id="347" r:id="rId63"/>
    <p:sldId id="348" r:id="rId64"/>
    <p:sldId id="349" r:id="rId65"/>
    <p:sldId id="350" r:id="rId66"/>
    <p:sldId id="351" r:id="rId67"/>
    <p:sldId id="354" r:id="rId68"/>
    <p:sldId id="355" r:id="rId69"/>
    <p:sldId id="387" r:id="rId70"/>
    <p:sldId id="356" r:id="rId71"/>
    <p:sldId id="388" r:id="rId72"/>
    <p:sldId id="359" r:id="rId73"/>
    <p:sldId id="360" r:id="rId74"/>
    <p:sldId id="362" r:id="rId75"/>
    <p:sldId id="364" r:id="rId76"/>
    <p:sldId id="366" r:id="rId77"/>
    <p:sldId id="368" r:id="rId78"/>
    <p:sldId id="370" r:id="rId79"/>
    <p:sldId id="372" r:id="rId80"/>
    <p:sldId id="374" r:id="rId81"/>
    <p:sldId id="376" r:id="rId82"/>
    <p:sldId id="393" r:id="rId83"/>
    <p:sldId id="394" r:id="rId84"/>
    <p:sldId id="395" r:id="rId85"/>
    <p:sldId id="386" r:id="rId8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viewProps" Target="viewProp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D0D002-6CD1-4F70-B7BC-FC99A77CD6E1}" type="doc">
      <dgm:prSet loTypeId="urn:microsoft.com/office/officeart/2005/8/layout/process5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E08E38D3-2CEF-4715-8600-6D448D5E5A7F}">
      <dgm:prSet phldrT="[Texto]" custT="1"/>
      <dgm:spPr/>
      <dgm:t>
        <a:bodyPr/>
        <a:lstStyle/>
        <a:p>
          <a:r>
            <a:rPr lang="es-MX" sz="1800" dirty="0" smtClean="0"/>
            <a:t>Participar </a:t>
          </a:r>
          <a:r>
            <a:rPr lang="es-MX" sz="1800" dirty="0"/>
            <a:t>en la Priorización de </a:t>
          </a:r>
          <a:r>
            <a:rPr lang="es-MX" sz="1800" dirty="0" smtClean="0"/>
            <a:t>Obras </a:t>
          </a:r>
          <a:r>
            <a:rPr lang="es-MX" sz="1800" dirty="0"/>
            <a:t>y solicitud formal de las mismas</a:t>
          </a:r>
        </a:p>
      </dgm:t>
    </dgm:pt>
    <dgm:pt modelId="{49E07C54-1055-4D31-A419-2A16E0D088A7}" type="parTrans" cxnId="{BE76572C-061C-4CA9-82F6-E387D28A44E1}">
      <dgm:prSet/>
      <dgm:spPr/>
      <dgm:t>
        <a:bodyPr/>
        <a:lstStyle/>
        <a:p>
          <a:endParaRPr lang="es-MX" sz="1800"/>
        </a:p>
      </dgm:t>
    </dgm:pt>
    <dgm:pt modelId="{17DF1131-1111-4845-B5A6-BF6CBA118DCF}" type="sibTrans" cxnId="{BE76572C-061C-4CA9-82F6-E387D28A44E1}">
      <dgm:prSet custT="1"/>
      <dgm:spPr/>
      <dgm:t>
        <a:bodyPr/>
        <a:lstStyle/>
        <a:p>
          <a:endParaRPr lang="es-MX" sz="1800" dirty="0"/>
        </a:p>
      </dgm:t>
    </dgm:pt>
    <dgm:pt modelId="{A1C41486-1F4F-4682-8D16-A97E261BB648}">
      <dgm:prSet phldrT="[Texto]" custT="1"/>
      <dgm:spPr/>
      <dgm:t>
        <a:bodyPr/>
        <a:lstStyle/>
        <a:p>
          <a:r>
            <a:rPr lang="es-MX" sz="1800" dirty="0"/>
            <a:t>Revisión de características </a:t>
          </a:r>
          <a:r>
            <a:rPr lang="es-MX" sz="1800" dirty="0" smtClean="0"/>
            <a:t>generales y </a:t>
          </a:r>
          <a:r>
            <a:rPr lang="es-MX" sz="1800" dirty="0"/>
            <a:t>expedientes técnicos de la obra</a:t>
          </a:r>
        </a:p>
      </dgm:t>
    </dgm:pt>
    <dgm:pt modelId="{D1795A4F-03C0-45CE-A60B-FD79E2BD7CBE}" type="parTrans" cxnId="{539C250D-7E68-4C24-9705-E043007E420F}">
      <dgm:prSet/>
      <dgm:spPr/>
      <dgm:t>
        <a:bodyPr/>
        <a:lstStyle/>
        <a:p>
          <a:endParaRPr lang="es-MX" sz="1800"/>
        </a:p>
      </dgm:t>
    </dgm:pt>
    <dgm:pt modelId="{91FCF39F-579C-4A6C-A608-3D1A58FCB44D}" type="sibTrans" cxnId="{539C250D-7E68-4C24-9705-E043007E420F}">
      <dgm:prSet custT="1"/>
      <dgm:spPr/>
      <dgm:t>
        <a:bodyPr/>
        <a:lstStyle/>
        <a:p>
          <a:endParaRPr lang="es-MX" sz="1800" dirty="0"/>
        </a:p>
      </dgm:t>
    </dgm:pt>
    <dgm:pt modelId="{086D632F-1373-464D-BBE7-E2EF0A7111F7}">
      <dgm:prSet phldrT="[Texto]" custT="1"/>
      <dgm:spPr/>
      <dgm:t>
        <a:bodyPr/>
        <a:lstStyle/>
        <a:p>
          <a:r>
            <a:rPr lang="es-MX" sz="1800" dirty="0"/>
            <a:t>Promover la aportación económica entre los </a:t>
          </a:r>
          <a:r>
            <a:rPr lang="es-MX" sz="1800" dirty="0" smtClean="0"/>
            <a:t>beneficiarios, </a:t>
          </a:r>
          <a:r>
            <a:rPr lang="es-MX" sz="1800" dirty="0"/>
            <a:t>así como </a:t>
          </a:r>
          <a:r>
            <a:rPr lang="es-MX" sz="1800" dirty="0" smtClean="0"/>
            <a:t>mano </a:t>
          </a:r>
          <a:r>
            <a:rPr lang="es-MX" sz="1800" dirty="0"/>
            <a:t>de </a:t>
          </a:r>
          <a:r>
            <a:rPr lang="es-MX" sz="1800" dirty="0" smtClean="0"/>
            <a:t>obra.</a:t>
          </a:r>
          <a:endParaRPr lang="es-MX" sz="1800" dirty="0"/>
        </a:p>
      </dgm:t>
    </dgm:pt>
    <dgm:pt modelId="{74E56DD7-7B99-423E-8ED1-DC499DE8800A}" type="parTrans" cxnId="{12862D57-2528-4B51-BB96-C4708D23F575}">
      <dgm:prSet/>
      <dgm:spPr/>
      <dgm:t>
        <a:bodyPr/>
        <a:lstStyle/>
        <a:p>
          <a:endParaRPr lang="es-MX" sz="1800"/>
        </a:p>
      </dgm:t>
    </dgm:pt>
    <dgm:pt modelId="{7311D455-11AE-4903-A436-6B36DFAC984D}" type="sibTrans" cxnId="{12862D57-2528-4B51-BB96-C4708D23F575}">
      <dgm:prSet custT="1"/>
      <dgm:spPr/>
      <dgm:t>
        <a:bodyPr/>
        <a:lstStyle/>
        <a:p>
          <a:endParaRPr lang="es-MX" sz="1800" dirty="0"/>
        </a:p>
      </dgm:t>
    </dgm:pt>
    <dgm:pt modelId="{B229693C-9F0B-45D1-BB33-244FB586B7DD}">
      <dgm:prSet phldrT="[Texto]" custT="1"/>
      <dgm:spPr/>
      <dgm:t>
        <a:bodyPr/>
        <a:lstStyle/>
        <a:p>
          <a:r>
            <a:rPr lang="es-MX" sz="1800" dirty="0"/>
            <a:t>Participación en el acta de entrega-recepción de la obra</a:t>
          </a:r>
        </a:p>
      </dgm:t>
    </dgm:pt>
    <dgm:pt modelId="{92AB4882-6AEA-4187-918F-18D1FDD16747}" type="parTrans" cxnId="{B9FC6AE1-EC95-4F26-8538-9FC62742A257}">
      <dgm:prSet/>
      <dgm:spPr/>
      <dgm:t>
        <a:bodyPr/>
        <a:lstStyle/>
        <a:p>
          <a:endParaRPr lang="es-MX" sz="1800"/>
        </a:p>
      </dgm:t>
    </dgm:pt>
    <dgm:pt modelId="{328D0EE9-26CB-4722-B1F2-8E5B4F35217D}" type="sibTrans" cxnId="{B9FC6AE1-EC95-4F26-8538-9FC62742A257}">
      <dgm:prSet/>
      <dgm:spPr/>
      <dgm:t>
        <a:bodyPr/>
        <a:lstStyle/>
        <a:p>
          <a:endParaRPr lang="es-MX" sz="1800"/>
        </a:p>
      </dgm:t>
    </dgm:pt>
    <dgm:pt modelId="{2C482783-A7C0-473A-8B8A-126C1B057587}">
      <dgm:prSet custT="1"/>
      <dgm:spPr/>
      <dgm:t>
        <a:bodyPr/>
        <a:lstStyle/>
        <a:p>
          <a:r>
            <a:rPr lang="es-MX" sz="1800" dirty="0"/>
            <a:t>Informar a los beneficiarios sobre el avance de la obra</a:t>
          </a:r>
        </a:p>
      </dgm:t>
    </dgm:pt>
    <dgm:pt modelId="{B064EFFF-FE12-4B2B-9BD1-6FFC0C552260}" type="parTrans" cxnId="{7BF0B9BD-FB75-42C1-ABAB-9D6F29154E38}">
      <dgm:prSet/>
      <dgm:spPr/>
      <dgm:t>
        <a:bodyPr/>
        <a:lstStyle/>
        <a:p>
          <a:endParaRPr lang="es-MX" sz="1800"/>
        </a:p>
      </dgm:t>
    </dgm:pt>
    <dgm:pt modelId="{FCEED2FD-8AEE-4F03-A9FC-98FA24D3C36D}" type="sibTrans" cxnId="{7BF0B9BD-FB75-42C1-ABAB-9D6F29154E38}">
      <dgm:prSet custT="1"/>
      <dgm:spPr/>
      <dgm:t>
        <a:bodyPr/>
        <a:lstStyle/>
        <a:p>
          <a:endParaRPr lang="es-MX" sz="1800" dirty="0"/>
        </a:p>
      </dgm:t>
    </dgm:pt>
    <dgm:pt modelId="{FB2F8295-0CE3-440E-B740-1B357E58C706}">
      <dgm:prSet custT="1"/>
      <dgm:spPr/>
      <dgm:t>
        <a:bodyPr/>
        <a:lstStyle/>
        <a:p>
          <a:r>
            <a:rPr lang="es-MX" sz="1800" dirty="0"/>
            <a:t>Seguimiento y vigilancia de la obra</a:t>
          </a:r>
        </a:p>
      </dgm:t>
    </dgm:pt>
    <dgm:pt modelId="{3F81F802-55B4-44FD-ACBA-8F15E96594FA}" type="parTrans" cxnId="{97CDE719-478A-44E6-A5B2-3BD1F0CF88E0}">
      <dgm:prSet/>
      <dgm:spPr/>
      <dgm:t>
        <a:bodyPr/>
        <a:lstStyle/>
        <a:p>
          <a:endParaRPr lang="es-MX" sz="1800"/>
        </a:p>
      </dgm:t>
    </dgm:pt>
    <dgm:pt modelId="{7B395CF2-D185-4995-A266-8840EAE835B6}" type="sibTrans" cxnId="{97CDE719-478A-44E6-A5B2-3BD1F0CF88E0}">
      <dgm:prSet custT="1"/>
      <dgm:spPr/>
      <dgm:t>
        <a:bodyPr/>
        <a:lstStyle/>
        <a:p>
          <a:endParaRPr lang="es-MX" sz="1800" dirty="0"/>
        </a:p>
      </dgm:t>
    </dgm:pt>
    <dgm:pt modelId="{4951EACF-5395-410E-9B8D-D5AD5283B4D9}">
      <dgm:prSet custT="1"/>
      <dgm:spPr/>
      <dgm:t>
        <a:bodyPr/>
        <a:lstStyle/>
        <a:p>
          <a:r>
            <a:rPr lang="es-MX" sz="1800" dirty="0"/>
            <a:t>Presentación de quejas y denuncias sobre irregularidades en las obras</a:t>
          </a:r>
        </a:p>
      </dgm:t>
    </dgm:pt>
    <dgm:pt modelId="{964398FF-5A0A-41B1-A5CC-7A42EBC24716}" type="parTrans" cxnId="{ED92A0BA-916D-4727-AFEA-4830EB470284}">
      <dgm:prSet/>
      <dgm:spPr/>
      <dgm:t>
        <a:bodyPr/>
        <a:lstStyle/>
        <a:p>
          <a:endParaRPr lang="es-MX" sz="1800"/>
        </a:p>
      </dgm:t>
    </dgm:pt>
    <dgm:pt modelId="{C9709BBC-9403-431B-88A1-D6EC5709527B}" type="sibTrans" cxnId="{ED92A0BA-916D-4727-AFEA-4830EB470284}">
      <dgm:prSet custT="1"/>
      <dgm:spPr/>
      <dgm:t>
        <a:bodyPr/>
        <a:lstStyle/>
        <a:p>
          <a:endParaRPr lang="es-MX" sz="1800" dirty="0"/>
        </a:p>
      </dgm:t>
    </dgm:pt>
    <dgm:pt modelId="{015EBE62-133E-4E2E-BD80-00747435D2E9}" type="pres">
      <dgm:prSet presAssocID="{AED0D002-6CD1-4F70-B7BC-FC99A77CD6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685B210-9473-4EB4-B80B-E4CD03269FB8}" type="pres">
      <dgm:prSet presAssocID="{E08E38D3-2CEF-4715-8600-6D448D5E5A7F}" presName="node" presStyleLbl="node1" presStyleIdx="0" presStyleCnt="7" custScaleY="1520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C8D9F2-5C11-4D92-8F91-094281096971}" type="pres">
      <dgm:prSet presAssocID="{17DF1131-1111-4845-B5A6-BF6CBA118DCF}" presName="sibTrans" presStyleLbl="sibTrans2D1" presStyleIdx="0" presStyleCnt="6"/>
      <dgm:spPr/>
      <dgm:t>
        <a:bodyPr/>
        <a:lstStyle/>
        <a:p>
          <a:endParaRPr lang="es-MX"/>
        </a:p>
      </dgm:t>
    </dgm:pt>
    <dgm:pt modelId="{2680F8BD-9A31-4741-AE1C-0DF6F314AF7C}" type="pres">
      <dgm:prSet presAssocID="{17DF1131-1111-4845-B5A6-BF6CBA118DCF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2696761D-09C7-4094-A6A4-8400286DE7EB}" type="pres">
      <dgm:prSet presAssocID="{A1C41486-1F4F-4682-8D16-A97E261BB648}" presName="node" presStyleLbl="node1" presStyleIdx="1" presStyleCnt="7" custScaleY="14988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1C732C-0477-41B2-ABA2-31396093DB49}" type="pres">
      <dgm:prSet presAssocID="{91FCF39F-579C-4A6C-A608-3D1A58FCB44D}" presName="sibTrans" presStyleLbl="sibTrans2D1" presStyleIdx="1" presStyleCnt="6"/>
      <dgm:spPr/>
      <dgm:t>
        <a:bodyPr/>
        <a:lstStyle/>
        <a:p>
          <a:endParaRPr lang="es-MX"/>
        </a:p>
      </dgm:t>
    </dgm:pt>
    <dgm:pt modelId="{6A03EF5B-7AF2-46B1-9158-2A2B2DF765B9}" type="pres">
      <dgm:prSet presAssocID="{91FCF39F-579C-4A6C-A608-3D1A58FCB44D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2F2A1AFB-C0FE-41CD-B24B-53C41C2DBD38}" type="pres">
      <dgm:prSet presAssocID="{086D632F-1373-464D-BBE7-E2EF0A7111F7}" presName="node" presStyleLbl="node1" presStyleIdx="2" presStyleCnt="7" custScaleY="2159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6993DD-4475-4CBA-ADA6-924882311C0C}" type="pres">
      <dgm:prSet presAssocID="{7311D455-11AE-4903-A436-6B36DFAC984D}" presName="sibTrans" presStyleLbl="sibTrans2D1" presStyleIdx="2" presStyleCnt="6"/>
      <dgm:spPr/>
      <dgm:t>
        <a:bodyPr/>
        <a:lstStyle/>
        <a:p>
          <a:endParaRPr lang="es-MX"/>
        </a:p>
      </dgm:t>
    </dgm:pt>
    <dgm:pt modelId="{E64C28F1-BE23-453E-BBA1-E2513A1F72FC}" type="pres">
      <dgm:prSet presAssocID="{7311D455-11AE-4903-A436-6B36DFAC984D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57562C7B-EEDC-46B2-B4AC-18B4B9F0DD06}" type="pres">
      <dgm:prSet presAssocID="{FB2F8295-0CE3-440E-B740-1B357E58C70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B25123-2853-41B9-B20A-3AE153D280B4}" type="pres">
      <dgm:prSet presAssocID="{7B395CF2-D185-4995-A266-8840EAE835B6}" presName="sibTrans" presStyleLbl="sibTrans2D1" presStyleIdx="3" presStyleCnt="6"/>
      <dgm:spPr/>
      <dgm:t>
        <a:bodyPr/>
        <a:lstStyle/>
        <a:p>
          <a:endParaRPr lang="es-MX"/>
        </a:p>
      </dgm:t>
    </dgm:pt>
    <dgm:pt modelId="{285487F3-07DD-40EC-A189-BF759F2EC3E6}" type="pres">
      <dgm:prSet presAssocID="{7B395CF2-D185-4995-A266-8840EAE835B6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E716F56D-3C9B-4FEA-8616-14DB3D711889}" type="pres">
      <dgm:prSet presAssocID="{2C482783-A7C0-473A-8B8A-126C1B057587}" presName="node" presStyleLbl="node1" presStyleIdx="4" presStyleCnt="7" custScaleY="12546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CFA104-1540-4FC2-8BFD-3B2E8DE0F298}" type="pres">
      <dgm:prSet presAssocID="{FCEED2FD-8AEE-4F03-A9FC-98FA24D3C36D}" presName="sibTrans" presStyleLbl="sibTrans2D1" presStyleIdx="4" presStyleCnt="6"/>
      <dgm:spPr/>
      <dgm:t>
        <a:bodyPr/>
        <a:lstStyle/>
        <a:p>
          <a:endParaRPr lang="es-MX"/>
        </a:p>
      </dgm:t>
    </dgm:pt>
    <dgm:pt modelId="{15E7626D-CD61-47CE-A6A6-134F7DBD79E0}" type="pres">
      <dgm:prSet presAssocID="{FCEED2FD-8AEE-4F03-A9FC-98FA24D3C36D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85EF1535-F782-4371-95E9-6290AFDD3873}" type="pres">
      <dgm:prSet presAssocID="{4951EACF-5395-410E-9B8D-D5AD5283B4D9}" presName="node" presStyleLbl="node1" presStyleIdx="5" presStyleCnt="7" custScaleY="1443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86544C-7D92-416B-B5EF-769A4C8864B0}" type="pres">
      <dgm:prSet presAssocID="{C9709BBC-9403-431B-88A1-D6EC5709527B}" presName="sibTrans" presStyleLbl="sibTrans2D1" presStyleIdx="5" presStyleCnt="6"/>
      <dgm:spPr/>
      <dgm:t>
        <a:bodyPr/>
        <a:lstStyle/>
        <a:p>
          <a:endParaRPr lang="es-MX"/>
        </a:p>
      </dgm:t>
    </dgm:pt>
    <dgm:pt modelId="{B88B4457-E0C0-4682-9AE8-3F4AA9FB6CFB}" type="pres">
      <dgm:prSet presAssocID="{C9709BBC-9403-431B-88A1-D6EC5709527B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E4E53E85-F6F6-462F-87FB-FCE6E2413425}" type="pres">
      <dgm:prSet presAssocID="{B229693C-9F0B-45D1-BB33-244FB586B7DD}" presName="node" presStyleLbl="node1" presStyleIdx="6" presStyleCnt="7" custScaleY="1438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1AD67B7-D6C8-4D71-87FC-A6D62695D911}" type="presOf" srcId="{B229693C-9F0B-45D1-BB33-244FB586B7DD}" destId="{E4E53E85-F6F6-462F-87FB-FCE6E2413425}" srcOrd="0" destOrd="0" presId="urn:microsoft.com/office/officeart/2005/8/layout/process5"/>
    <dgm:cxn modelId="{CCC9FF1F-21A8-490D-9A93-7B89B459D188}" type="presOf" srcId="{91FCF39F-579C-4A6C-A608-3D1A58FCB44D}" destId="{6A03EF5B-7AF2-46B1-9158-2A2B2DF765B9}" srcOrd="1" destOrd="0" presId="urn:microsoft.com/office/officeart/2005/8/layout/process5"/>
    <dgm:cxn modelId="{98E9F7AD-0DDA-418C-902D-3D19F2A4EC4F}" type="presOf" srcId="{C9709BBC-9403-431B-88A1-D6EC5709527B}" destId="{B88B4457-E0C0-4682-9AE8-3F4AA9FB6CFB}" srcOrd="1" destOrd="0" presId="urn:microsoft.com/office/officeart/2005/8/layout/process5"/>
    <dgm:cxn modelId="{6067BBD7-8D0C-44FF-918C-CD61EDC5FB76}" type="presOf" srcId="{AED0D002-6CD1-4F70-B7BC-FC99A77CD6E1}" destId="{015EBE62-133E-4E2E-BD80-00747435D2E9}" srcOrd="0" destOrd="0" presId="urn:microsoft.com/office/officeart/2005/8/layout/process5"/>
    <dgm:cxn modelId="{B9FC6AE1-EC95-4F26-8538-9FC62742A257}" srcId="{AED0D002-6CD1-4F70-B7BC-FC99A77CD6E1}" destId="{B229693C-9F0B-45D1-BB33-244FB586B7DD}" srcOrd="6" destOrd="0" parTransId="{92AB4882-6AEA-4187-918F-18D1FDD16747}" sibTransId="{328D0EE9-26CB-4722-B1F2-8E5B4F35217D}"/>
    <dgm:cxn modelId="{12CCEADC-4277-47D1-A70A-D5386ED86669}" type="presOf" srcId="{17DF1131-1111-4845-B5A6-BF6CBA118DCF}" destId="{23C8D9F2-5C11-4D92-8F91-094281096971}" srcOrd="0" destOrd="0" presId="urn:microsoft.com/office/officeart/2005/8/layout/process5"/>
    <dgm:cxn modelId="{4B36A2FB-8047-427F-A887-D5444D6957F2}" type="presOf" srcId="{2C482783-A7C0-473A-8B8A-126C1B057587}" destId="{E716F56D-3C9B-4FEA-8616-14DB3D711889}" srcOrd="0" destOrd="0" presId="urn:microsoft.com/office/officeart/2005/8/layout/process5"/>
    <dgm:cxn modelId="{BB583BD7-F483-4C6C-BA55-D7A72EDB76D4}" type="presOf" srcId="{E08E38D3-2CEF-4715-8600-6D448D5E5A7F}" destId="{4685B210-9473-4EB4-B80B-E4CD03269FB8}" srcOrd="0" destOrd="0" presId="urn:microsoft.com/office/officeart/2005/8/layout/process5"/>
    <dgm:cxn modelId="{97CDE719-478A-44E6-A5B2-3BD1F0CF88E0}" srcId="{AED0D002-6CD1-4F70-B7BC-FC99A77CD6E1}" destId="{FB2F8295-0CE3-440E-B740-1B357E58C706}" srcOrd="3" destOrd="0" parTransId="{3F81F802-55B4-44FD-ACBA-8F15E96594FA}" sibTransId="{7B395CF2-D185-4995-A266-8840EAE835B6}"/>
    <dgm:cxn modelId="{F9852964-6985-4B77-AB63-12504EADAD9C}" type="presOf" srcId="{086D632F-1373-464D-BBE7-E2EF0A7111F7}" destId="{2F2A1AFB-C0FE-41CD-B24B-53C41C2DBD38}" srcOrd="0" destOrd="0" presId="urn:microsoft.com/office/officeart/2005/8/layout/process5"/>
    <dgm:cxn modelId="{ED92A0BA-916D-4727-AFEA-4830EB470284}" srcId="{AED0D002-6CD1-4F70-B7BC-FC99A77CD6E1}" destId="{4951EACF-5395-410E-9B8D-D5AD5283B4D9}" srcOrd="5" destOrd="0" parTransId="{964398FF-5A0A-41B1-A5CC-7A42EBC24716}" sibTransId="{C9709BBC-9403-431B-88A1-D6EC5709527B}"/>
    <dgm:cxn modelId="{7BF0B9BD-FB75-42C1-ABAB-9D6F29154E38}" srcId="{AED0D002-6CD1-4F70-B7BC-FC99A77CD6E1}" destId="{2C482783-A7C0-473A-8B8A-126C1B057587}" srcOrd="4" destOrd="0" parTransId="{B064EFFF-FE12-4B2B-9BD1-6FFC0C552260}" sibTransId="{FCEED2FD-8AEE-4F03-A9FC-98FA24D3C36D}"/>
    <dgm:cxn modelId="{16E1EE84-AFDA-48B9-A5B1-F5202F9AEEC1}" type="presOf" srcId="{A1C41486-1F4F-4682-8D16-A97E261BB648}" destId="{2696761D-09C7-4094-A6A4-8400286DE7EB}" srcOrd="0" destOrd="0" presId="urn:microsoft.com/office/officeart/2005/8/layout/process5"/>
    <dgm:cxn modelId="{F2177D97-DBD4-41B9-860B-4DC880CB02DB}" type="presOf" srcId="{91FCF39F-579C-4A6C-A608-3D1A58FCB44D}" destId="{6E1C732C-0477-41B2-ABA2-31396093DB49}" srcOrd="0" destOrd="0" presId="urn:microsoft.com/office/officeart/2005/8/layout/process5"/>
    <dgm:cxn modelId="{E7B51C55-2108-4F83-B5D9-3544179FD41D}" type="presOf" srcId="{7B395CF2-D185-4995-A266-8840EAE835B6}" destId="{285487F3-07DD-40EC-A189-BF759F2EC3E6}" srcOrd="1" destOrd="0" presId="urn:microsoft.com/office/officeart/2005/8/layout/process5"/>
    <dgm:cxn modelId="{BE76572C-061C-4CA9-82F6-E387D28A44E1}" srcId="{AED0D002-6CD1-4F70-B7BC-FC99A77CD6E1}" destId="{E08E38D3-2CEF-4715-8600-6D448D5E5A7F}" srcOrd="0" destOrd="0" parTransId="{49E07C54-1055-4D31-A419-2A16E0D088A7}" sibTransId="{17DF1131-1111-4845-B5A6-BF6CBA118DCF}"/>
    <dgm:cxn modelId="{138B4C0C-0527-4C0A-B052-9262E6F92560}" type="presOf" srcId="{C9709BBC-9403-431B-88A1-D6EC5709527B}" destId="{1986544C-7D92-416B-B5EF-769A4C8864B0}" srcOrd="0" destOrd="0" presId="urn:microsoft.com/office/officeart/2005/8/layout/process5"/>
    <dgm:cxn modelId="{B6594373-0F01-4FB1-91BB-BFBDFDED2D47}" type="presOf" srcId="{FB2F8295-0CE3-440E-B740-1B357E58C706}" destId="{57562C7B-EEDC-46B2-B4AC-18B4B9F0DD06}" srcOrd="0" destOrd="0" presId="urn:microsoft.com/office/officeart/2005/8/layout/process5"/>
    <dgm:cxn modelId="{E4221EC6-F2A9-4E98-83AC-ED6D73845BAC}" type="presOf" srcId="{7311D455-11AE-4903-A436-6B36DFAC984D}" destId="{E64C28F1-BE23-453E-BBA1-E2513A1F72FC}" srcOrd="1" destOrd="0" presId="urn:microsoft.com/office/officeart/2005/8/layout/process5"/>
    <dgm:cxn modelId="{AE4A5C30-E7D0-4906-AFE1-F499B11FA599}" type="presOf" srcId="{7B395CF2-D185-4995-A266-8840EAE835B6}" destId="{10B25123-2853-41B9-B20A-3AE153D280B4}" srcOrd="0" destOrd="0" presId="urn:microsoft.com/office/officeart/2005/8/layout/process5"/>
    <dgm:cxn modelId="{B4FA40EC-7B15-4BFE-9291-BFA0B05D1EA7}" type="presOf" srcId="{FCEED2FD-8AEE-4F03-A9FC-98FA24D3C36D}" destId="{5CCFA104-1540-4FC2-8BFD-3B2E8DE0F298}" srcOrd="0" destOrd="0" presId="urn:microsoft.com/office/officeart/2005/8/layout/process5"/>
    <dgm:cxn modelId="{7EB4AA55-D00B-4CBE-B4BB-0B7DF5685380}" type="presOf" srcId="{7311D455-11AE-4903-A436-6B36DFAC984D}" destId="{6C6993DD-4475-4CBA-ADA6-924882311C0C}" srcOrd="0" destOrd="0" presId="urn:microsoft.com/office/officeart/2005/8/layout/process5"/>
    <dgm:cxn modelId="{D51B78CD-A0D9-4046-844A-416FE7F7B2C7}" type="presOf" srcId="{FCEED2FD-8AEE-4F03-A9FC-98FA24D3C36D}" destId="{15E7626D-CD61-47CE-A6A6-134F7DBD79E0}" srcOrd="1" destOrd="0" presId="urn:microsoft.com/office/officeart/2005/8/layout/process5"/>
    <dgm:cxn modelId="{12862D57-2528-4B51-BB96-C4708D23F575}" srcId="{AED0D002-6CD1-4F70-B7BC-FC99A77CD6E1}" destId="{086D632F-1373-464D-BBE7-E2EF0A7111F7}" srcOrd="2" destOrd="0" parTransId="{74E56DD7-7B99-423E-8ED1-DC499DE8800A}" sibTransId="{7311D455-11AE-4903-A436-6B36DFAC984D}"/>
    <dgm:cxn modelId="{FE6C33CF-E618-4BCD-A581-BBFFB710B946}" type="presOf" srcId="{17DF1131-1111-4845-B5A6-BF6CBA118DCF}" destId="{2680F8BD-9A31-4741-AE1C-0DF6F314AF7C}" srcOrd="1" destOrd="0" presId="urn:microsoft.com/office/officeart/2005/8/layout/process5"/>
    <dgm:cxn modelId="{686A0872-D428-41F8-B50B-5A1319359C67}" type="presOf" srcId="{4951EACF-5395-410E-9B8D-D5AD5283B4D9}" destId="{85EF1535-F782-4371-95E9-6290AFDD3873}" srcOrd="0" destOrd="0" presId="urn:microsoft.com/office/officeart/2005/8/layout/process5"/>
    <dgm:cxn modelId="{539C250D-7E68-4C24-9705-E043007E420F}" srcId="{AED0D002-6CD1-4F70-B7BC-FC99A77CD6E1}" destId="{A1C41486-1F4F-4682-8D16-A97E261BB648}" srcOrd="1" destOrd="0" parTransId="{D1795A4F-03C0-45CE-A60B-FD79E2BD7CBE}" sibTransId="{91FCF39F-579C-4A6C-A608-3D1A58FCB44D}"/>
    <dgm:cxn modelId="{5C2E41B1-0463-47DE-AF40-46061DC9D682}" type="presParOf" srcId="{015EBE62-133E-4E2E-BD80-00747435D2E9}" destId="{4685B210-9473-4EB4-B80B-E4CD03269FB8}" srcOrd="0" destOrd="0" presId="urn:microsoft.com/office/officeart/2005/8/layout/process5"/>
    <dgm:cxn modelId="{40E67F01-A06D-44A0-9C20-8D5DDC458F60}" type="presParOf" srcId="{015EBE62-133E-4E2E-BD80-00747435D2E9}" destId="{23C8D9F2-5C11-4D92-8F91-094281096971}" srcOrd="1" destOrd="0" presId="urn:microsoft.com/office/officeart/2005/8/layout/process5"/>
    <dgm:cxn modelId="{E9E45F61-9493-4337-8B08-E9351B85D33B}" type="presParOf" srcId="{23C8D9F2-5C11-4D92-8F91-094281096971}" destId="{2680F8BD-9A31-4741-AE1C-0DF6F314AF7C}" srcOrd="0" destOrd="0" presId="urn:microsoft.com/office/officeart/2005/8/layout/process5"/>
    <dgm:cxn modelId="{8CEB7F49-0534-4B7A-A9AC-92E6BBE733CC}" type="presParOf" srcId="{015EBE62-133E-4E2E-BD80-00747435D2E9}" destId="{2696761D-09C7-4094-A6A4-8400286DE7EB}" srcOrd="2" destOrd="0" presId="urn:microsoft.com/office/officeart/2005/8/layout/process5"/>
    <dgm:cxn modelId="{65EA80C0-609E-40DE-BDD9-566237EA19F2}" type="presParOf" srcId="{015EBE62-133E-4E2E-BD80-00747435D2E9}" destId="{6E1C732C-0477-41B2-ABA2-31396093DB49}" srcOrd="3" destOrd="0" presId="urn:microsoft.com/office/officeart/2005/8/layout/process5"/>
    <dgm:cxn modelId="{335BE687-DF48-45DC-B036-3376275F88D5}" type="presParOf" srcId="{6E1C732C-0477-41B2-ABA2-31396093DB49}" destId="{6A03EF5B-7AF2-46B1-9158-2A2B2DF765B9}" srcOrd="0" destOrd="0" presId="urn:microsoft.com/office/officeart/2005/8/layout/process5"/>
    <dgm:cxn modelId="{BFB17051-BF97-4B5A-BC30-FCA455CA0504}" type="presParOf" srcId="{015EBE62-133E-4E2E-BD80-00747435D2E9}" destId="{2F2A1AFB-C0FE-41CD-B24B-53C41C2DBD38}" srcOrd="4" destOrd="0" presId="urn:microsoft.com/office/officeart/2005/8/layout/process5"/>
    <dgm:cxn modelId="{3B39823F-58B5-46E5-9A1B-9CC99C755FFC}" type="presParOf" srcId="{015EBE62-133E-4E2E-BD80-00747435D2E9}" destId="{6C6993DD-4475-4CBA-ADA6-924882311C0C}" srcOrd="5" destOrd="0" presId="urn:microsoft.com/office/officeart/2005/8/layout/process5"/>
    <dgm:cxn modelId="{49EB7890-BBA6-4EE4-84E9-0FB7364D34B0}" type="presParOf" srcId="{6C6993DD-4475-4CBA-ADA6-924882311C0C}" destId="{E64C28F1-BE23-453E-BBA1-E2513A1F72FC}" srcOrd="0" destOrd="0" presId="urn:microsoft.com/office/officeart/2005/8/layout/process5"/>
    <dgm:cxn modelId="{86123CAF-80B9-4BF5-B5D1-693D38ED75B5}" type="presParOf" srcId="{015EBE62-133E-4E2E-BD80-00747435D2E9}" destId="{57562C7B-EEDC-46B2-B4AC-18B4B9F0DD06}" srcOrd="6" destOrd="0" presId="urn:microsoft.com/office/officeart/2005/8/layout/process5"/>
    <dgm:cxn modelId="{BF52D292-584F-4240-AC45-45A431B1A86E}" type="presParOf" srcId="{015EBE62-133E-4E2E-BD80-00747435D2E9}" destId="{10B25123-2853-41B9-B20A-3AE153D280B4}" srcOrd="7" destOrd="0" presId="urn:microsoft.com/office/officeart/2005/8/layout/process5"/>
    <dgm:cxn modelId="{2AD00842-D2E1-4EFF-8CD0-03DA6ED110C3}" type="presParOf" srcId="{10B25123-2853-41B9-B20A-3AE153D280B4}" destId="{285487F3-07DD-40EC-A189-BF759F2EC3E6}" srcOrd="0" destOrd="0" presId="urn:microsoft.com/office/officeart/2005/8/layout/process5"/>
    <dgm:cxn modelId="{EEFF4405-C439-4567-9461-4EE5DFD54441}" type="presParOf" srcId="{015EBE62-133E-4E2E-BD80-00747435D2E9}" destId="{E716F56D-3C9B-4FEA-8616-14DB3D711889}" srcOrd="8" destOrd="0" presId="urn:microsoft.com/office/officeart/2005/8/layout/process5"/>
    <dgm:cxn modelId="{76B29BAC-CC5A-43A9-B596-CA699BF43BB8}" type="presParOf" srcId="{015EBE62-133E-4E2E-BD80-00747435D2E9}" destId="{5CCFA104-1540-4FC2-8BFD-3B2E8DE0F298}" srcOrd="9" destOrd="0" presId="urn:microsoft.com/office/officeart/2005/8/layout/process5"/>
    <dgm:cxn modelId="{548600B9-F518-475F-B06E-1091C6C2E228}" type="presParOf" srcId="{5CCFA104-1540-4FC2-8BFD-3B2E8DE0F298}" destId="{15E7626D-CD61-47CE-A6A6-134F7DBD79E0}" srcOrd="0" destOrd="0" presId="urn:microsoft.com/office/officeart/2005/8/layout/process5"/>
    <dgm:cxn modelId="{57E532A2-38AF-45D2-8F2D-32B1255F1C0B}" type="presParOf" srcId="{015EBE62-133E-4E2E-BD80-00747435D2E9}" destId="{85EF1535-F782-4371-95E9-6290AFDD3873}" srcOrd="10" destOrd="0" presId="urn:microsoft.com/office/officeart/2005/8/layout/process5"/>
    <dgm:cxn modelId="{64576CE6-5ADC-4F6B-BC3B-3BC03B1EFF86}" type="presParOf" srcId="{015EBE62-133E-4E2E-BD80-00747435D2E9}" destId="{1986544C-7D92-416B-B5EF-769A4C8864B0}" srcOrd="11" destOrd="0" presId="urn:microsoft.com/office/officeart/2005/8/layout/process5"/>
    <dgm:cxn modelId="{1473D0E1-24BD-4951-A663-A4AAFF614265}" type="presParOf" srcId="{1986544C-7D92-416B-B5EF-769A4C8864B0}" destId="{B88B4457-E0C0-4682-9AE8-3F4AA9FB6CFB}" srcOrd="0" destOrd="0" presId="urn:microsoft.com/office/officeart/2005/8/layout/process5"/>
    <dgm:cxn modelId="{D179D351-ECAA-49DD-931E-0C6BC3C94FB1}" type="presParOf" srcId="{015EBE62-133E-4E2E-BD80-00747435D2E9}" destId="{E4E53E85-F6F6-462F-87FB-FCE6E2413425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5B210-9473-4EB4-B80B-E4CD03269FB8}">
      <dsp:nvSpPr>
        <dsp:cNvPr id="0" name=""/>
        <dsp:cNvSpPr/>
      </dsp:nvSpPr>
      <dsp:spPr>
        <a:xfrm>
          <a:off x="3828" y="896986"/>
          <a:ext cx="1674097" cy="15270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Participar </a:t>
          </a:r>
          <a:r>
            <a:rPr lang="es-MX" sz="1800" kern="1200" dirty="0"/>
            <a:t>en la Priorización de </a:t>
          </a:r>
          <a:r>
            <a:rPr lang="es-MX" sz="1800" kern="1200" dirty="0" smtClean="0"/>
            <a:t>Obras </a:t>
          </a:r>
          <a:r>
            <a:rPr lang="es-MX" sz="1800" kern="1200" dirty="0"/>
            <a:t>y solicitud formal de las mismas</a:t>
          </a:r>
        </a:p>
      </dsp:txBody>
      <dsp:txXfrm>
        <a:off x="48555" y="941713"/>
        <a:ext cx="1584643" cy="1437634"/>
      </dsp:txXfrm>
    </dsp:sp>
    <dsp:sp modelId="{23C8D9F2-5C11-4D92-8F91-094281096971}">
      <dsp:nvSpPr>
        <dsp:cNvPr id="0" name=""/>
        <dsp:cNvSpPr/>
      </dsp:nvSpPr>
      <dsp:spPr>
        <a:xfrm>
          <a:off x="1825247" y="1452942"/>
          <a:ext cx="354908" cy="415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1825247" y="1535977"/>
        <a:ext cx="248436" cy="249106"/>
      </dsp:txXfrm>
    </dsp:sp>
    <dsp:sp modelId="{2696761D-09C7-4094-A6A4-8400286DE7EB}">
      <dsp:nvSpPr>
        <dsp:cNvPr id="0" name=""/>
        <dsp:cNvSpPr/>
      </dsp:nvSpPr>
      <dsp:spPr>
        <a:xfrm>
          <a:off x="2347566" y="907759"/>
          <a:ext cx="1674097" cy="15055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Revisión de características </a:t>
          </a:r>
          <a:r>
            <a:rPr lang="es-MX" sz="1800" kern="1200" dirty="0" smtClean="0"/>
            <a:t>generales y </a:t>
          </a:r>
          <a:r>
            <a:rPr lang="es-MX" sz="1800" kern="1200" dirty="0"/>
            <a:t>expedientes técnicos de la obra</a:t>
          </a:r>
        </a:p>
      </dsp:txBody>
      <dsp:txXfrm>
        <a:off x="2391662" y="951855"/>
        <a:ext cx="1585905" cy="1417351"/>
      </dsp:txXfrm>
    </dsp:sp>
    <dsp:sp modelId="{6E1C732C-0477-41B2-ABA2-31396093DB49}">
      <dsp:nvSpPr>
        <dsp:cNvPr id="0" name=""/>
        <dsp:cNvSpPr/>
      </dsp:nvSpPr>
      <dsp:spPr>
        <a:xfrm>
          <a:off x="4168984" y="1452942"/>
          <a:ext cx="354908" cy="415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4168984" y="1535977"/>
        <a:ext cx="248436" cy="249106"/>
      </dsp:txXfrm>
    </dsp:sp>
    <dsp:sp modelId="{2F2A1AFB-C0FE-41CD-B24B-53C41C2DBD38}">
      <dsp:nvSpPr>
        <dsp:cNvPr id="0" name=""/>
        <dsp:cNvSpPr/>
      </dsp:nvSpPr>
      <dsp:spPr>
        <a:xfrm>
          <a:off x="4691303" y="576067"/>
          <a:ext cx="1674097" cy="21689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Promover la aportación económica entre los </a:t>
          </a:r>
          <a:r>
            <a:rPr lang="es-MX" sz="1800" kern="1200" dirty="0" smtClean="0"/>
            <a:t>beneficiarios, </a:t>
          </a:r>
          <a:r>
            <a:rPr lang="es-MX" sz="1800" kern="1200" dirty="0"/>
            <a:t>así como </a:t>
          </a:r>
          <a:r>
            <a:rPr lang="es-MX" sz="1800" kern="1200" dirty="0" smtClean="0"/>
            <a:t>mano </a:t>
          </a:r>
          <a:r>
            <a:rPr lang="es-MX" sz="1800" kern="1200" dirty="0"/>
            <a:t>de </a:t>
          </a:r>
          <a:r>
            <a:rPr lang="es-MX" sz="1800" kern="1200" dirty="0" smtClean="0"/>
            <a:t>obra.</a:t>
          </a:r>
          <a:endParaRPr lang="es-MX" sz="1800" kern="1200" dirty="0"/>
        </a:p>
      </dsp:txBody>
      <dsp:txXfrm>
        <a:off x="4740336" y="625100"/>
        <a:ext cx="1576031" cy="2070861"/>
      </dsp:txXfrm>
    </dsp:sp>
    <dsp:sp modelId="{6C6993DD-4475-4CBA-ADA6-924882311C0C}">
      <dsp:nvSpPr>
        <dsp:cNvPr id="0" name=""/>
        <dsp:cNvSpPr/>
      </dsp:nvSpPr>
      <dsp:spPr>
        <a:xfrm>
          <a:off x="6512721" y="1452942"/>
          <a:ext cx="354908" cy="415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6512721" y="1535977"/>
        <a:ext cx="248436" cy="249106"/>
      </dsp:txXfrm>
    </dsp:sp>
    <dsp:sp modelId="{57562C7B-EEDC-46B2-B4AC-18B4B9F0DD06}">
      <dsp:nvSpPr>
        <dsp:cNvPr id="0" name=""/>
        <dsp:cNvSpPr/>
      </dsp:nvSpPr>
      <dsp:spPr>
        <a:xfrm>
          <a:off x="7035040" y="1158301"/>
          <a:ext cx="1674097" cy="10044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Seguimiento y vigilancia de la obra</a:t>
          </a:r>
        </a:p>
      </dsp:txBody>
      <dsp:txXfrm>
        <a:off x="7064460" y="1187721"/>
        <a:ext cx="1615257" cy="945618"/>
      </dsp:txXfrm>
    </dsp:sp>
    <dsp:sp modelId="{10B25123-2853-41B9-B20A-3AE153D280B4}">
      <dsp:nvSpPr>
        <dsp:cNvPr id="0" name=""/>
        <dsp:cNvSpPr/>
      </dsp:nvSpPr>
      <dsp:spPr>
        <a:xfrm rot="5400000">
          <a:off x="7515278" y="2608202"/>
          <a:ext cx="713620" cy="415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 rot="-5400000">
        <a:off x="7747535" y="2458981"/>
        <a:ext cx="249106" cy="589067"/>
      </dsp:txXfrm>
    </dsp:sp>
    <dsp:sp modelId="{E716F56D-3C9B-4FEA-8616-14DB3D711889}">
      <dsp:nvSpPr>
        <dsp:cNvPr id="0" name=""/>
        <dsp:cNvSpPr/>
      </dsp:nvSpPr>
      <dsp:spPr>
        <a:xfrm>
          <a:off x="7035040" y="3509213"/>
          <a:ext cx="1674097" cy="126027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Informar a los beneficiarios sobre el avance de la obra</a:t>
          </a:r>
        </a:p>
      </dsp:txBody>
      <dsp:txXfrm>
        <a:off x="7071952" y="3546125"/>
        <a:ext cx="1600273" cy="1186450"/>
      </dsp:txXfrm>
    </dsp:sp>
    <dsp:sp modelId="{5CCFA104-1540-4FC2-8BFD-3B2E8DE0F298}">
      <dsp:nvSpPr>
        <dsp:cNvPr id="0" name=""/>
        <dsp:cNvSpPr/>
      </dsp:nvSpPr>
      <dsp:spPr>
        <a:xfrm rot="10800000">
          <a:off x="6532810" y="3931762"/>
          <a:ext cx="354908" cy="415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 rot="10800000">
        <a:off x="6639282" y="4014797"/>
        <a:ext cx="248436" cy="249106"/>
      </dsp:txXfrm>
    </dsp:sp>
    <dsp:sp modelId="{85EF1535-F782-4371-95E9-6290AFDD3873}">
      <dsp:nvSpPr>
        <dsp:cNvPr id="0" name=""/>
        <dsp:cNvSpPr/>
      </dsp:nvSpPr>
      <dsp:spPr>
        <a:xfrm>
          <a:off x="4691303" y="3414633"/>
          <a:ext cx="1674097" cy="14494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Presentación de quejas y denuncias sobre irregularidades en las obras</a:t>
          </a:r>
        </a:p>
      </dsp:txBody>
      <dsp:txXfrm>
        <a:off x="4733755" y="3457085"/>
        <a:ext cx="1589193" cy="1364529"/>
      </dsp:txXfrm>
    </dsp:sp>
    <dsp:sp modelId="{1986544C-7D92-416B-B5EF-769A4C8864B0}">
      <dsp:nvSpPr>
        <dsp:cNvPr id="0" name=""/>
        <dsp:cNvSpPr/>
      </dsp:nvSpPr>
      <dsp:spPr>
        <a:xfrm rot="10800000">
          <a:off x="4189073" y="3931762"/>
          <a:ext cx="354908" cy="415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 rot="10800000">
        <a:off x="4295545" y="4014797"/>
        <a:ext cx="248436" cy="249106"/>
      </dsp:txXfrm>
    </dsp:sp>
    <dsp:sp modelId="{E4E53E85-F6F6-462F-87FB-FCE6E2413425}">
      <dsp:nvSpPr>
        <dsp:cNvPr id="0" name=""/>
        <dsp:cNvSpPr/>
      </dsp:nvSpPr>
      <dsp:spPr>
        <a:xfrm>
          <a:off x="2347566" y="3416763"/>
          <a:ext cx="1674097" cy="14451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/>
            <a:t>Participación en el acta de entrega-recepción de la obra</a:t>
          </a:r>
        </a:p>
      </dsp:txBody>
      <dsp:txXfrm>
        <a:off x="2389894" y="3459091"/>
        <a:ext cx="1589441" cy="1360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E3994-F312-426F-9FC1-8638B090B89D}" type="datetimeFigureOut">
              <a:rPr lang="es-MX" smtClean="0"/>
              <a:t>17/08/2017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439A4-3B5C-4108-8E5F-C2D8219C6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474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err="1" smtClean="0"/>
              <a:t>cion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BAF385-E06A-4109-94C9-559A4913EEC1}" type="slidenum">
              <a:rPr lang="es-MX" smtClean="0"/>
              <a:pPr>
                <a:defRPr/>
              </a:pPr>
              <a:t>42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37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14B06A-8842-42A7-9AC6-A8A3302F94B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67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005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14B06A-8842-42A7-9AC6-A8A3302F94B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69</a:t>
            </a:fld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799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4B06A-8842-42A7-9AC6-A8A3302F94B2}" type="slidenum">
              <a:rPr lang="es-MX" smtClean="0">
                <a:solidFill>
                  <a:prstClr val="black"/>
                </a:solidFill>
              </a:rPr>
              <a:pPr>
                <a:defRPr/>
              </a:pPr>
              <a:t>80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755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4B06A-8842-42A7-9AC6-A8A3302F94B2}" type="slidenum">
              <a:rPr lang="es-MX" smtClean="0">
                <a:solidFill>
                  <a:prstClr val="black"/>
                </a:solidFill>
              </a:rPr>
              <a:pPr>
                <a:defRPr/>
              </a:pPr>
              <a:t>81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14B06A-8842-42A7-9AC6-A8A3302F94B2}" type="slidenum">
              <a:rPr lang="es-MX" smtClean="0">
                <a:solidFill>
                  <a:prstClr val="black"/>
                </a:solidFill>
              </a:rPr>
              <a:pPr>
                <a:defRPr/>
              </a:pPr>
              <a:t>82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554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w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w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barras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5 Imagen" descr="cuadro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0"/>
            <a:ext cx="1027112" cy="615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6 Imagen" descr="color.wm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285750"/>
            <a:ext cx="269081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1443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857500" y="5214938"/>
            <a:ext cx="2895600" cy="3651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34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419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799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08CD9E78-1CA9-4EC8-8255-B985249BC3A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692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C16EE87A-CA0C-4C79-B4F6-C8B7A3E37A7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47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BDBF3B36-87F6-4E2D-8797-59CD4340105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6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475663" y="117475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36894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6143625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D5DC2550-2DF4-4135-9508-D3241B6F3CF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195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71414"/>
            <a:ext cx="8143932" cy="1143000"/>
          </a:xfrm>
        </p:spPr>
        <p:txBody>
          <a:bodyPr>
            <a:noAutofit/>
          </a:bodyPr>
          <a:lstStyle>
            <a:lvl1pPr algn="l">
              <a:defRPr sz="3600">
                <a:solidFill>
                  <a:srgbClr val="00204E"/>
                </a:solidFill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>
                <a:solidFill>
                  <a:prstClr val="white"/>
                </a:solidFill>
              </a:rPr>
              <a:t>ASF | </a:t>
            </a:r>
            <a:fld id="{50A77303-1F5D-4471-9A2E-2056B5F9D8CD}" type="slidenum">
              <a:rPr lang="es-MX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MX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627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>
                <a:solidFill>
                  <a:prstClr val="white"/>
                </a:solidFill>
              </a:rPr>
              <a:t>ASF | </a:t>
            </a:r>
            <a:fld id="{4071A472-5C22-46D4-918B-1A13E55D716F}" type="slidenum">
              <a:rPr lang="es-MX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s-MX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9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barras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5 Imagen" descr="cuadro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888" y="0"/>
            <a:ext cx="1027112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6 Imagen" descr="color.wm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438" y="357188"/>
            <a:ext cx="26908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1443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857500" y="521493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7158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71414"/>
            <a:ext cx="8143932" cy="1143000"/>
          </a:xfrm>
        </p:spPr>
        <p:txBody>
          <a:bodyPr>
            <a:noAutofit/>
          </a:bodyPr>
          <a:lstStyle>
            <a:lvl1pPr algn="l">
              <a:defRPr sz="3600">
                <a:solidFill>
                  <a:srgbClr val="00204E"/>
                </a:solidFill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12B88B5E-7BD0-4E83-B3F1-E7CE4A7D681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49755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EB531A0D-8B25-451F-BAEC-A32C7BFA5E7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4432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/>
          <a:lstStyle>
            <a:lvl1pPr>
              <a:defRPr sz="3000" baseline="0"/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470F29C5-6F28-4A7F-AA3A-0729EB99C7A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479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71414"/>
            <a:ext cx="8143932" cy="1143000"/>
          </a:xfrm>
        </p:spPr>
        <p:txBody>
          <a:bodyPr>
            <a:noAutofit/>
          </a:bodyPr>
          <a:lstStyle>
            <a:lvl1pPr algn="l">
              <a:defRPr sz="3600">
                <a:solidFill>
                  <a:srgbClr val="00204E"/>
                </a:solidFill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80974033-6609-4BAB-A65F-F23CF85B34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796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barras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5 Imagen" descr="cuadro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888" y="0"/>
            <a:ext cx="1027112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6 Imagen" descr="color.wm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438" y="357188"/>
            <a:ext cx="26908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857364"/>
            <a:ext cx="7772400" cy="1857388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4071942"/>
            <a:ext cx="7772400" cy="5000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55721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1437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14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E266E81A-8E7E-407C-A3BD-57CA0D992A2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2201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-24"/>
            <a:ext cx="785818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3714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3714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10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30628252-AE57-4144-BE24-B3FC12CCDA7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9792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929687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33D26791-045C-422F-8D33-FF567129C11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9408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D4FF8002-796D-49A8-9530-CC4930CD57F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5450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419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799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B6C1B245-2072-48BA-A6D6-BDF2F36631C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1242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2F23AA06-61AA-4F2E-A318-F927235D983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298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9B910285-C1B5-4ED4-89AC-B8AFE77DD4A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873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475663" y="117475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36894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6143625" cy="365125"/>
          </a:xfrm>
        </p:spPr>
        <p:txBody>
          <a:bodyPr/>
          <a:lstStyle>
            <a:lvl1pPr algn="l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D3BA1CD3-67EE-493A-AA14-C1BD2FBB4961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64346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82E20E-0FB5-4070-8867-57F133758FAD}" type="datetimeFigureOut">
              <a:rPr lang="es-MX">
                <a:solidFill>
                  <a:srgbClr val="04617B">
                    <a:shade val="90000"/>
                  </a:srgbClr>
                </a:solidFill>
              </a:rPr>
              <a:pPr/>
              <a:t>17/08/2017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4E9DF-C868-45EA-92F9-E29C180F087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3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15375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BC181BAC-4A6D-40CA-A166-2BF9226DAC2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25337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F721C2F-9881-4895-94F8-A795D397436C}" type="datetimeFigureOut">
              <a:rPr lang="es-MX" smtClean="0">
                <a:solidFill>
                  <a:srgbClr val="00204E"/>
                </a:solidFill>
              </a:rPr>
              <a:pPr/>
              <a:t>17/08/2017</a:t>
            </a:fld>
            <a:endParaRPr lang="es-MX" dirty="0">
              <a:solidFill>
                <a:srgbClr val="00204E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9468-94D3-4CB9-9666-C6A7B1E06954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2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4E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/>
          <a:lstStyle>
            <a:lvl1pPr>
              <a:defRPr sz="3000" baseline="0"/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3CBA5951-8719-4922-940D-FFD674E50FD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53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barras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5 Imagen" descr="cuadro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0"/>
            <a:ext cx="1027112" cy="615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6 Imagen" descr="color.wm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57188"/>
            <a:ext cx="269081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857364"/>
            <a:ext cx="7772400" cy="1857388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4071942"/>
            <a:ext cx="7772400" cy="5000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5572125"/>
            <a:ext cx="2895600" cy="3651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69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14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AAB8FFC8-F880-41FA-8FFF-584FC3740D2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21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-24"/>
            <a:ext cx="785818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3714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37147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643937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0B96483C-2163-41B4-AE5F-79F735E3082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26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929687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88054CAB-CAB5-41AF-9710-8B8C51156A0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25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9 Imagen" descr="cuadros2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10 Imagen" descr="barras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214313" y="5786438"/>
            <a:ext cx="8786812" cy="365125"/>
          </a:xfrm>
        </p:spPr>
        <p:txBody>
          <a:bodyPr/>
          <a:lstStyle>
            <a:lvl1pPr algn="l" eaLnBrk="0" hangingPunct="0"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D8DC66F8-B350-4385-866A-91BB34A66DF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1357313" y="274638"/>
            <a:ext cx="73294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s-MX" altLang="es-MX" smtClean="0"/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s-MX" altLang="es-MX" smtClean="0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4313" y="5786438"/>
            <a:ext cx="8572500" cy="365125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pic>
        <p:nvPicPr>
          <p:cNvPr id="3077" name="9 Imagen" descr="cuadros2.wmf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10 Imagen" descr="barras.wmf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572250"/>
            <a:ext cx="919163" cy="2857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/>
              <a:t>ASF | </a:t>
            </a:r>
            <a:fld id="{FB221AD9-E735-4504-9BC6-D0DC6D8F68E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67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204E"/>
          </a:solidFill>
          <a:latin typeface="Arial Black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357313" y="274638"/>
            <a:ext cx="73294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4313" y="5786438"/>
            <a:ext cx="85725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pic>
        <p:nvPicPr>
          <p:cNvPr id="1029" name="9 Imagen" descr="cuadros2.wm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10 Imagen" descr="barras.wmf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572250"/>
            <a:ext cx="919163" cy="285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20A21F0F-3A3E-4773-B5C0-8E057F86B7B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226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204E"/>
          </a:solidFill>
          <a:latin typeface="Arial Black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357313" y="274638"/>
            <a:ext cx="73294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4313" y="5786438"/>
            <a:ext cx="85725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F5F5F"/>
                </a:solidFill>
              </a:defRPr>
            </a:lvl1pPr>
          </a:lstStyle>
          <a:p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29" name="9 Imagen" descr="cuadros2.w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4313"/>
            <a:ext cx="584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10 Imagen" descr="barras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184900"/>
            <a:ext cx="9151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572250"/>
            <a:ext cx="919163" cy="2857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C7D4E9DF-C868-45EA-92F9-E29C180F087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42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00204E"/>
          </a:solidFill>
          <a:latin typeface="Arial Black" pitchFamily="34" charset="0"/>
          <a:ea typeface="ＭＳ Ｐゴシック" pitchFamily="-112" charset="-128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4E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00"/>
          </a:solidFill>
          <a:latin typeface="Arial" pitchFamily="34" charset="0"/>
          <a:ea typeface="Arial" pitchFamily="-112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00"/>
          </a:solidFill>
          <a:latin typeface="Arial" pitchFamily="34" charset="0"/>
          <a:ea typeface="Arial" pitchFamily="-112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Arial" pitchFamily="34" charset="0"/>
          <a:ea typeface="Arial" pitchFamily="-112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Arial" pitchFamily="34" charset="0"/>
          <a:ea typeface="Arial" pitchFamily="-112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00"/>
          </a:solidFill>
          <a:latin typeface="Arial" pitchFamily="34" charset="0"/>
          <a:ea typeface="Arial" pitchFamily="-112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NORMATIVA/formatos/formato_gu&#237;a_cotejo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NORMATIVA/normativa/Lineamientos_Operativos_AC.pdf" TargetMode="External"/><Relationship Id="rId2" Type="http://schemas.openxmlformats.org/officeDocument/2006/relationships/hyperlink" Target="NORMATIVA/normativa/gu&#237;a_r&#225;pida_monitoreo.pdf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LGD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hyperlink" Target="Manual_ADL_FAIS_2016.pdf" TargetMode="External"/><Relationship Id="rId5" Type="http://schemas.openxmlformats.org/officeDocument/2006/relationships/hyperlink" Target="Lineamientos_FAIS_2016__%20DOF_VC.pdf" TargetMode="External"/><Relationship Id="rId4" Type="http://schemas.openxmlformats.org/officeDocument/2006/relationships/hyperlink" Target="LCF.pdf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ctrTitle"/>
          </p:nvPr>
        </p:nvSpPr>
        <p:spPr>
          <a:xfrm>
            <a:off x="107504" y="1124744"/>
            <a:ext cx="8568952" cy="49685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s-MX" sz="4400" b="1" dirty="0" smtClean="0"/>
              <a:t>PARTICIPACIÓN SOCIAL EN EL GASTO FEDERALIZADO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5363" name="2 Subtítulo"/>
          <p:cNvSpPr>
            <a:spLocks noGrp="1"/>
          </p:cNvSpPr>
          <p:nvPr>
            <p:ph type="subTitle" idx="1"/>
          </p:nvPr>
        </p:nvSpPr>
        <p:spPr>
          <a:xfrm>
            <a:off x="285720" y="4941168"/>
            <a:ext cx="8286808" cy="856387"/>
          </a:xfrm>
        </p:spPr>
        <p:txBody>
          <a:bodyPr/>
          <a:lstStyle/>
          <a:p>
            <a:r>
              <a:rPr lang="es-MX" sz="2400" dirty="0" smtClean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329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10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467544" y="671609"/>
            <a:ext cx="2890908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ASPECTOS BÁSICOS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7" name="14 CuadroTexto"/>
          <p:cNvSpPr txBox="1"/>
          <p:nvPr/>
        </p:nvSpPr>
        <p:spPr>
          <a:xfrm>
            <a:off x="251520" y="1348020"/>
            <a:ext cx="864096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El Aval Ciudadano 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 debe 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</a:rPr>
              <a:t>constituir en </a:t>
            </a: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todas las unidades médicas.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Se conforma a titulo individual, asociaciones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organizaciones, instituciones educativas superiores y medio superiores.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Honorabilidad reconocida, neutralidad política, sin fines de lucro, mayor de 18 años.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No haber tenido vínculo con la unidad médica (sindicatos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</a:rPr>
              <a:t>, comités de salud, patronatos, voluntariado o promotoras de </a:t>
            </a: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salud).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Contar 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</a:rPr>
              <a:t>con conocimientos o escolaridad que le permita aplicar el monitoreo </a:t>
            </a:r>
            <a:r>
              <a:rPr lang="es-MX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ciudadano. </a:t>
            </a:r>
            <a:endParaRPr lang="es-MX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11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1033020" y="908720"/>
            <a:ext cx="5195163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INTEGRACIÓN DEL AVAL CIUDADANO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5952703"/>
            <a:ext cx="3724275" cy="428625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819492"/>
              </p:ext>
            </p:extLst>
          </p:nvPr>
        </p:nvGraphicFramePr>
        <p:xfrm>
          <a:off x="539553" y="1412778"/>
          <a:ext cx="8208910" cy="4824535"/>
        </p:xfrm>
        <a:graphic>
          <a:graphicData uri="http://schemas.openxmlformats.org/drawingml/2006/table">
            <a:tbl>
              <a:tblPr/>
              <a:tblGrid>
                <a:gridCol w="142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2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9225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022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Grupos, Organizaciones y personas que integran el Aval Ciudadano </a:t>
                      </a:r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 mes de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Abril 2016 en el Sector Salud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343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Tipo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Porcentaje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01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14,760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01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Ciudadanos a título individual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12,984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019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y asociados jurídicamente no constituidos (Agrupaciones locales)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1,374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8028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ONG: (Asociaciones Civiles A.C.), Instituciones de Asistencia Privada, (I.A.P.) Organizaciones de la Sociedad Civil (S.C.)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163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01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Universidades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130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01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Otras instituciones educativas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106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633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Empresas Privadas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225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35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12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929876"/>
            <a:ext cx="3528392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PRINCIPALES FUNCIONES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88045" y="1556792"/>
            <a:ext cx="8424936" cy="4774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MONITOREO CIUDADANO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Realizar encuestas a los usuarios de las unidades médicas y a los profesionales de la salud, para conocer la opinión de los usuarios en relación a la calidad percibida. </a:t>
            </a:r>
            <a:endParaRPr lang="es-MX" sz="22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s-MX" sz="22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COMPROMISO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Realizar propuestas de mejora y establecer 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compromisos dentro de la competencia de 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responsables de la unidad 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médica y 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personal, para mejorar la calidad en la atención de los servicios de salud, mediante la firma de la Carta Compromiso y efectuar su seguimiento hasta lograr su cumplimiento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13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690217"/>
            <a:ext cx="3528392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PRINCIPALES FUNCIONES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88045" y="1140052"/>
            <a:ext cx="8424936" cy="4657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Avalar los indicadores de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INDICAS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medio del 30% de las encuestas que realiza el personal de la unidad médica.</a:t>
            </a:r>
            <a:endParaRPr lang="es-MX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Difundir los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DERECHOS GENERALES DE LOS PACIENTES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promoviendo su exigibilidad y su tutela, procurando que las organizaciones de salud  aprendan a escuchar la voz de los usuarios.</a:t>
            </a:r>
            <a:endParaRPr lang="es-MX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Solicitar 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recibir información sobre los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DE CALIDAD Y SEGURIDAD 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pacientes que se desarrollan en la unidad médica.</a:t>
            </a:r>
            <a:endParaRPr lang="es-MX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 en el Comité Estatal de Calidad en Salud (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CECAS</a:t>
            </a:r>
            <a:r>
              <a:rPr lang="es-MX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y en el Comité de Calidad y Seguridad del Paciente (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COCASEP</a:t>
            </a:r>
            <a:r>
              <a:rPr lang="es-MX" sz="2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s-MX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4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14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690217"/>
            <a:ext cx="194421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FORTALEZAS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88045" y="1209521"/>
            <a:ext cx="842493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Existe interés y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compromiso de la DGCES-SS respecto del Aval Ciudadano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Existen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mecanismos e instrumentos de apoyo para la constitución de los Avales Ciudadanos en las unidades médicas de los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SESA (89% de instalación de avales)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Existen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reas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específicas para la atención del Aval Ciudadano tanto en el ámbito federal como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estatal</a:t>
            </a:r>
          </a:p>
          <a:p>
            <a:pPr marL="342900" lvl="0" indent="-342900" algn="just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Plataforma del Sistema de Registro de Aval Ciudadano (SIRAVAL)</a:t>
            </a:r>
          </a:p>
          <a:p>
            <a:pPr marL="342900" lvl="0" indent="-342900" algn="just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Amplia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y constante comunicación entre la DGCES-SS y las áreas responsables en los SESA</a:t>
            </a:r>
          </a:p>
        </p:txBody>
      </p:sp>
    </p:spTree>
    <p:extLst>
      <p:ext uri="{BB962C8B-B14F-4D97-AF65-F5344CB8AC3E}">
        <p14:creationId xmlns:p14="http://schemas.microsoft.com/office/powerpoint/2010/main" val="6463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15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690217"/>
            <a:ext cx="194421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FORTALEZAS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88045" y="1140052"/>
            <a:ext cx="842493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Elaboración cuatrimestral del informe de seguimiento y su envío a la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DGCES-SS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Capacitaciones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 la DGCES-SS a las áreas de calidad de los SESA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Elaboración de un Sistema Unificado de Gestión (SUG) para la captación, atención y seguimiento de las quejas, denuncias y sugerencias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Elaboración de Evaluaciones al desempeño del Aval Ciudadano en el ámbito federal</a:t>
            </a:r>
          </a:p>
        </p:txBody>
      </p:sp>
    </p:spTree>
    <p:extLst>
      <p:ext uri="{BB962C8B-B14F-4D97-AF65-F5344CB8AC3E}">
        <p14:creationId xmlns:p14="http://schemas.microsoft.com/office/powerpoint/2010/main" val="36161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16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690217"/>
            <a:ext cx="266429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ÁREAS DE MEJORA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0" y="1124744"/>
            <a:ext cx="88924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Mayor compromiso de los gobiernos estatales y de sus SESA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Falta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de capacitación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 Aval Ciudadano en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el llenado de los formatos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 sobre sus funciones.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Complejidad de los formatos para el monitoreo ciudadano que debe realizar el Aval Ciudadano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Implementación de mecanismos suficientes de captación de quejas, denuncias y sugerencias; así como respuestas efectivas en tiempo y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forma.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transparencia y difusión de los INDICAS dentro de las unidades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médicas.</a:t>
            </a: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9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17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690217"/>
            <a:ext cx="266429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 smtClean="0"/>
              <a:t>ÁREAS DE MEJORA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11560" y="1484784"/>
            <a:ext cx="7416824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Elaboración de evaluaciones de desempeño del Aval Ciudadano en las Entidades Federativas (solamente se efectuaron 4)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Normativa confusa debido a la gran extensión de instrucciones y especificaciones; así como al uso de frases que dejan a la voluntad el cumplimiento de normas, tales como “se recomienda”, “se sugiere”, “se podrá”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539552" y="260648"/>
            <a:ext cx="8424936" cy="6534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MX" sz="1800" b="1" dirty="0" smtClean="0">
                <a:cs typeface="Arial" pitchFamily="34" charset="0"/>
              </a:rPr>
              <a:t> </a:t>
            </a:r>
            <a:endParaRPr lang="es-MX" sz="1800" b="1" dirty="0">
              <a:solidFill>
                <a:srgbClr val="C00000"/>
              </a:solidFill>
            </a:endParaRPr>
          </a:p>
        </p:txBody>
      </p:sp>
      <p:sp>
        <p:nvSpPr>
          <p:cNvPr id="6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0" y="112572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1</a:t>
            </a:r>
            <a:endParaRPr lang="es-MX" sz="2400" b="1" dirty="0"/>
          </a:p>
        </p:txBody>
      </p:sp>
      <p:sp>
        <p:nvSpPr>
          <p:cNvPr id="13" name="12 Rectángulo"/>
          <p:cNvSpPr/>
          <p:nvPr/>
        </p:nvSpPr>
        <p:spPr>
          <a:xfrm>
            <a:off x="-1" y="2095437"/>
            <a:ext cx="588097" cy="400889"/>
          </a:xfrm>
          <a:prstGeom prst="rect">
            <a:avLst/>
          </a:prstGeom>
          <a:solidFill>
            <a:schemeClr val="accent6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2</a:t>
            </a:r>
            <a:endParaRPr lang="es-MX" sz="2400" b="1" dirty="0"/>
          </a:p>
        </p:txBody>
      </p:sp>
      <p:sp>
        <p:nvSpPr>
          <p:cNvPr id="14" name="13 Rectángulo"/>
          <p:cNvSpPr/>
          <p:nvPr/>
        </p:nvSpPr>
        <p:spPr>
          <a:xfrm>
            <a:off x="589879" y="1052736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/>
              <a:t>INTEGRACIÓN Y OPERACIÓN</a:t>
            </a:r>
            <a:endParaRPr lang="es-MX" sz="2000" dirty="0"/>
          </a:p>
        </p:txBody>
      </p:sp>
      <p:sp>
        <p:nvSpPr>
          <p:cNvPr id="15" name="14 Rectángulo"/>
          <p:cNvSpPr/>
          <p:nvPr/>
        </p:nvSpPr>
        <p:spPr>
          <a:xfrm>
            <a:off x="0" y="3054998"/>
            <a:ext cx="588097" cy="40088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3</a:t>
            </a:r>
            <a:endParaRPr lang="es-MX" sz="2400" b="1" dirty="0"/>
          </a:p>
        </p:txBody>
      </p:sp>
      <p:sp>
        <p:nvSpPr>
          <p:cNvPr id="16" name="15 Rectángulo"/>
          <p:cNvSpPr/>
          <p:nvPr/>
        </p:nvSpPr>
        <p:spPr>
          <a:xfrm>
            <a:off x="539552" y="2077386"/>
            <a:ext cx="8412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 smtClean="0"/>
              <a:t>CAPACITACIÓN Y ASISTENCIA</a:t>
            </a:r>
            <a:endParaRPr lang="es-MX" sz="2000" b="1" dirty="0"/>
          </a:p>
        </p:txBody>
      </p:sp>
      <p:sp>
        <p:nvSpPr>
          <p:cNvPr id="17" name="16 Rectángulo"/>
          <p:cNvSpPr/>
          <p:nvPr/>
        </p:nvSpPr>
        <p:spPr>
          <a:xfrm>
            <a:off x="-25810" y="4058353"/>
            <a:ext cx="588097" cy="4008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4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610986" y="2901499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MECANISMOS DE ATENCIÓN DE QUEJAS, DENUNCIAS Y SUGERENCIAS</a:t>
            </a:r>
            <a:endParaRPr lang="es-MX" sz="2000" dirty="0"/>
          </a:p>
        </p:txBody>
      </p:sp>
      <p:sp>
        <p:nvSpPr>
          <p:cNvPr id="19" name="18 Rectángulo"/>
          <p:cNvSpPr/>
          <p:nvPr/>
        </p:nvSpPr>
        <p:spPr>
          <a:xfrm>
            <a:off x="-25811" y="5028366"/>
            <a:ext cx="588097" cy="4008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5</a:t>
            </a:r>
            <a:endParaRPr lang="es-MX" sz="2400" b="1" dirty="0"/>
          </a:p>
        </p:txBody>
      </p:sp>
      <p:sp>
        <p:nvSpPr>
          <p:cNvPr id="20" name="19 Rectángulo"/>
          <p:cNvSpPr/>
          <p:nvPr/>
        </p:nvSpPr>
        <p:spPr>
          <a:xfrm>
            <a:off x="589879" y="404256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TRANSPARENCIA Y DIFUSIÓN </a:t>
            </a:r>
            <a:endParaRPr lang="es-MX" sz="2000" dirty="0"/>
          </a:p>
        </p:txBody>
      </p:sp>
      <p:sp>
        <p:nvSpPr>
          <p:cNvPr id="22" name="21 Rectángulo"/>
          <p:cNvSpPr/>
          <p:nvPr/>
        </p:nvSpPr>
        <p:spPr>
          <a:xfrm>
            <a:off x="588097" y="5035236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EVALUACION DE LA GESTIÓN Y RESULTADOS</a:t>
            </a:r>
            <a:endParaRPr lang="es-MX" sz="2000" dirty="0"/>
          </a:p>
        </p:txBody>
      </p:sp>
      <p:sp>
        <p:nvSpPr>
          <p:cNvPr id="23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18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761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2843809" y="3789040"/>
            <a:ext cx="5832648" cy="2389072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>
                <a:solidFill>
                  <a:schemeClr val="tx1"/>
                </a:solidFill>
              </a:rPr>
              <a:t>Verificar que el área estatal responsable se encuentre dentro de la estructura de los SESA; así como la implementación de controles internos, mecanismos o instrumentos para apoyar la constitución, registro, operación, seguimiento y evaluación de los AC.</a:t>
            </a:r>
            <a:endParaRPr lang="es-MX" sz="2300" dirty="0" smtClean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19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1"/>
            <a:ext cx="4477748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/>
              <a:t>1</a:t>
            </a:r>
            <a:r>
              <a:rPr lang="es-MX" sz="2300" dirty="0" smtClean="0"/>
              <a:t>.1 </a:t>
            </a:r>
            <a:r>
              <a:rPr lang="es-MX" sz="2300" dirty="0"/>
              <a:t>Constatar la existencia de las figuras de participación social correspondientes.</a:t>
            </a: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115616" y="996888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771800" y="3356992"/>
            <a:ext cx="3356167" cy="436046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</a:t>
            </a:r>
            <a:endParaRPr lang="es-MX" sz="23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3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67544" y="1164493"/>
            <a:ext cx="8280920" cy="4928804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defRPr/>
            </a:pP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Existe una percepción generalizada de altos niveles de corrupción e ineficiencia en el gasto público, que ha derivado en pérdida de confianza de la sociedad en sus instituciones.</a:t>
            </a:r>
          </a:p>
          <a:p>
            <a:pPr algn="just">
              <a:lnSpc>
                <a:spcPct val="150000"/>
              </a:lnSpc>
              <a:defRPr/>
            </a:pPr>
            <a:endParaRPr lang="es-MX" sz="23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Sostenemos que un elemento fundamental para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coadyuvar en el mejoramiento de la eficiencia y resultados del gasto público, lo constituye la participación de la población beneficiaria en la gestión de los fondos y programas, especialmente en el seguimiento y vigilancia del ejercicio de sus recursos; </a:t>
            </a:r>
          </a:p>
          <a:p>
            <a:pPr algn="just">
              <a:lnSpc>
                <a:spcPct val="150000"/>
              </a:lnSpc>
              <a:defRPr/>
            </a:pPr>
            <a:endParaRPr lang="es-MX" sz="23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2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827584" y="692696"/>
            <a:ext cx="440307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CONTEXTO GENERAL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2018449" y="218047"/>
            <a:ext cx="7092968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 smtClean="0"/>
              <a:t>PARTICIPACIÓN SOCIAL EN EL GASTO FEDERALIZADO</a:t>
            </a:r>
            <a:endParaRPr lang="es-MX" sz="20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251520" y="6093296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Secretaría de Salud. DGCES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737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2627784" y="3502385"/>
            <a:ext cx="6264697" cy="2734927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>
                <a:solidFill>
                  <a:schemeClr val="tx1"/>
                </a:solidFill>
              </a:rPr>
              <a:t>Corroborar la existencia mediante acta debidamente llenada y firmada de  los avales ciudadanos </a:t>
            </a:r>
            <a:r>
              <a:rPr lang="es-MX" sz="2300" dirty="0" smtClean="0">
                <a:solidFill>
                  <a:schemeClr val="tx1"/>
                </a:solidFill>
              </a:rPr>
              <a:t>de los tres niveles: estatal, municipal y local.</a:t>
            </a:r>
          </a:p>
          <a:p>
            <a:pPr algn="just"/>
            <a:endParaRPr lang="es-MX" sz="2300" dirty="0">
              <a:solidFill>
                <a:schemeClr val="tx1"/>
              </a:solidFill>
            </a:endParaRPr>
          </a:p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Verificar su </a:t>
            </a:r>
            <a:r>
              <a:rPr lang="es-MX" sz="2300" dirty="0">
                <a:solidFill>
                  <a:schemeClr val="tx1"/>
                </a:solidFill>
              </a:rPr>
              <a:t>registro en la plataforma del SIRAVAL y sus funciones más </a:t>
            </a:r>
            <a:r>
              <a:rPr lang="es-MX" sz="2300" dirty="0" smtClean="0">
                <a:solidFill>
                  <a:schemeClr val="tx1"/>
                </a:solidFill>
              </a:rPr>
              <a:t>importantes.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20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539552" y="1484784"/>
            <a:ext cx="3888432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/>
              <a:t>1</a:t>
            </a:r>
            <a:r>
              <a:rPr lang="es-MX" sz="2300" dirty="0" smtClean="0"/>
              <a:t>.1 </a:t>
            </a:r>
            <a:r>
              <a:rPr lang="es-MX" sz="2300" dirty="0"/>
              <a:t>Constatar la existencia de las figuras de participación social correspondientes.</a:t>
            </a: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627784" y="3133500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2</a:t>
            </a:r>
            <a:endParaRPr lang="es-MX" sz="23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64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898443" y="3930206"/>
            <a:ext cx="4778013" cy="1587026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>
                <a:solidFill>
                  <a:schemeClr val="tx1"/>
                </a:solidFill>
              </a:rPr>
              <a:t>Revisar la elaboración de la carta compromiso, debidamente firmada por el responsable de la unidad médica y el Aval Ciudadano.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21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1"/>
            <a:ext cx="3973691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 smtClean="0"/>
              <a:t>1.2 Verificar que las figuras de participación social operaron conforme a la normativa correspondiente.</a:t>
            </a:r>
            <a:endParaRPr lang="es-MX" sz="23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47564" y="980728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898443" y="3573016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3</a:t>
            </a:r>
            <a:endParaRPr lang="es-MX" sz="23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2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2771800" y="3858198"/>
            <a:ext cx="6192688" cy="2451122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>
                <a:solidFill>
                  <a:schemeClr val="tx1"/>
                </a:solidFill>
              </a:rPr>
              <a:t>Verificar </a:t>
            </a:r>
            <a:r>
              <a:rPr lang="es-MX" sz="2000" dirty="0" smtClean="0">
                <a:solidFill>
                  <a:schemeClr val="tx1"/>
                </a:solidFill>
              </a:rPr>
              <a:t>si </a:t>
            </a:r>
            <a:r>
              <a:rPr lang="es-MX" sz="2000" dirty="0">
                <a:solidFill>
                  <a:schemeClr val="tx1"/>
                </a:solidFill>
              </a:rPr>
              <a:t>los compromisos estuvieron dentro de la competencia de la unidad médica; si </a:t>
            </a:r>
            <a:r>
              <a:rPr lang="es-MX" sz="2000" dirty="0" smtClean="0">
                <a:solidFill>
                  <a:schemeClr val="tx1"/>
                </a:solidFill>
              </a:rPr>
              <a:t>el </a:t>
            </a:r>
            <a:r>
              <a:rPr lang="es-MX" sz="2000" dirty="0">
                <a:solidFill>
                  <a:schemeClr val="tx1"/>
                </a:solidFill>
              </a:rPr>
              <a:t>cumplimiento o la justificación del incumplimiento </a:t>
            </a:r>
            <a:r>
              <a:rPr lang="es-MX" sz="2000" dirty="0" smtClean="0">
                <a:solidFill>
                  <a:schemeClr val="tx1"/>
                </a:solidFill>
              </a:rPr>
              <a:t>fueron </a:t>
            </a:r>
            <a:r>
              <a:rPr lang="es-MX" sz="2000" dirty="0">
                <a:solidFill>
                  <a:schemeClr val="tx1"/>
                </a:solidFill>
              </a:rPr>
              <a:t>reportados por </a:t>
            </a:r>
            <a:r>
              <a:rPr lang="es-MX" sz="2000" dirty="0" smtClean="0">
                <a:solidFill>
                  <a:schemeClr val="tx1"/>
                </a:solidFill>
              </a:rPr>
              <a:t>la unidad médica </a:t>
            </a:r>
            <a:r>
              <a:rPr lang="es-MX" sz="2000" dirty="0">
                <a:solidFill>
                  <a:schemeClr val="tx1"/>
                </a:solidFill>
              </a:rPr>
              <a:t>al responsable estatal y al Aval Ciudadano; y si el responsable estatal </a:t>
            </a:r>
            <a:r>
              <a:rPr lang="es-MX" sz="2000" dirty="0" smtClean="0">
                <a:solidFill>
                  <a:schemeClr val="tx1"/>
                </a:solidFill>
              </a:rPr>
              <a:t>informó a la DGCES sobre  </a:t>
            </a:r>
            <a:r>
              <a:rPr lang="es-MX" sz="2000" dirty="0">
                <a:solidFill>
                  <a:schemeClr val="tx1"/>
                </a:solidFill>
              </a:rPr>
              <a:t>los compromisos no atendidos </a:t>
            </a:r>
            <a:r>
              <a:rPr lang="es-MX" sz="2000" dirty="0" smtClean="0">
                <a:solidFill>
                  <a:schemeClr val="tx1"/>
                </a:solidFill>
              </a:rPr>
              <a:t>junto </a:t>
            </a:r>
            <a:r>
              <a:rPr lang="es-MX" sz="2000" dirty="0">
                <a:solidFill>
                  <a:schemeClr val="tx1"/>
                </a:solidFill>
              </a:rPr>
              <a:t>con el primer </a:t>
            </a:r>
            <a:r>
              <a:rPr lang="es-MX" sz="2000" dirty="0" smtClean="0">
                <a:solidFill>
                  <a:schemeClr val="tx1"/>
                </a:solidFill>
              </a:rPr>
              <a:t>informe </a:t>
            </a:r>
            <a:r>
              <a:rPr lang="es-MX" sz="2000" dirty="0">
                <a:solidFill>
                  <a:schemeClr val="tx1"/>
                </a:solidFill>
              </a:rPr>
              <a:t>cuatrimestral.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22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556792"/>
            <a:ext cx="4117707" cy="182245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 smtClean="0"/>
              <a:t>1.2 Verificar que las figuras de participación social operaron conforme a la normativa correspondiente.</a:t>
            </a:r>
          </a:p>
          <a:p>
            <a:pPr marL="0" lvl="1" algn="just"/>
            <a:endParaRPr lang="es-MX" sz="23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915816" y="3429000"/>
            <a:ext cx="2759077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4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486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059832" y="3714181"/>
            <a:ext cx="5472608" cy="2019074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chemeClr val="tx1"/>
                </a:solidFill>
              </a:rPr>
              <a:t>Revisar la elaboración del monitoreo ciudadano por cada carta compromiso </a:t>
            </a:r>
            <a:r>
              <a:rPr lang="es-MX" sz="2200" dirty="0" smtClean="0">
                <a:solidFill>
                  <a:schemeClr val="tx1"/>
                </a:solidFill>
              </a:rPr>
              <a:t>realizado, por parte del </a:t>
            </a:r>
            <a:r>
              <a:rPr lang="es-MX" sz="2200" dirty="0">
                <a:solidFill>
                  <a:schemeClr val="tx1"/>
                </a:solidFill>
              </a:rPr>
              <a:t>Aval Ciudadano, mediante la guía de cotejo debidamente llenada y firmada.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23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509680" y="1556792"/>
            <a:ext cx="3990311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 smtClean="0"/>
              <a:t>1.2 Verificar que las figuras de participación social operaron conforme a la normativa correspondiente.</a:t>
            </a:r>
            <a:endParaRPr lang="es-MX" sz="23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354750" y="3356992"/>
            <a:ext cx="3148996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</a:t>
            </a:r>
            <a:r>
              <a:rPr lang="es-MX" sz="2200" b="1" dirty="0"/>
              <a:t>5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64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779912" y="3858197"/>
            <a:ext cx="4778013" cy="2091083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>
                <a:solidFill>
                  <a:schemeClr val="tx1"/>
                </a:solidFill>
              </a:rPr>
              <a:t>Revisar la congruencia entre lo expresado en las cartas compromiso, realizadas de forma cuatrimestral y su guía de cotejo (apartados 2 y 7).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24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1"/>
            <a:ext cx="4045699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 smtClean="0"/>
              <a:t>1.2 Verificar que las figuras de participación social operaron conforme a la normativa correspondiente.</a:t>
            </a:r>
            <a:endParaRPr lang="es-MX" sz="23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779912" y="3501008"/>
            <a:ext cx="2749319" cy="47063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6</a:t>
            </a:r>
            <a:endParaRPr lang="es-MX" sz="23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54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898443" y="1985990"/>
            <a:ext cx="4778013" cy="1587026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rgbClr val="002060"/>
                </a:solidFill>
              </a:rPr>
              <a:t>Comprobar que el Aval Ciudadano realizó al menos 30% de las encuestas que aplicó la unidad médica para los INDICAS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25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3" y="1628801"/>
            <a:ext cx="3207870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1600" dirty="0" smtClean="0"/>
              <a:t>1.2 Verificar que las figuras de participación social operaron conforme a la normativa correspondiente.</a:t>
            </a:r>
            <a:endParaRPr lang="es-MX" sz="16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898443" y="1628801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b="1" dirty="0" smtClean="0"/>
              <a:t>RESULTADO 7</a:t>
            </a:r>
            <a:endParaRPr lang="es-MX" sz="16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562287" y="4435072"/>
            <a:ext cx="8106266" cy="1730231"/>
          </a:xfrm>
          <a:prstGeom prst="roundRect">
            <a:avLst>
              <a:gd name="adj" fmla="val 12766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>
                <a:solidFill>
                  <a:schemeClr val="tx1"/>
                </a:solidFill>
                <a:hlinkClick r:id="rId2" action="ppaction://hlinkfile"/>
              </a:rPr>
              <a:t>Apartado I, 1.4 de la Guía rápida para el Monitoreo Ciudadano.</a:t>
            </a:r>
            <a:endParaRPr lang="es-MX" dirty="0">
              <a:solidFill>
                <a:schemeClr val="tx1"/>
              </a:solidFill>
            </a:endParaRPr>
          </a:p>
          <a:p>
            <a:pPr algn="just"/>
            <a:r>
              <a:rPr lang="es-MX" u="sng" dirty="0">
                <a:solidFill>
                  <a:schemeClr val="tx1"/>
                </a:solidFill>
              </a:rPr>
              <a:t> </a:t>
            </a:r>
            <a:endParaRPr lang="es-MX" dirty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hlinkClick r:id="rId3" action="ppaction://hlinkfile"/>
              </a:rPr>
              <a:t>3.2.2</a:t>
            </a:r>
            <a:r>
              <a:rPr lang="es-MX" dirty="0">
                <a:solidFill>
                  <a:schemeClr val="tx1"/>
                </a:solidFill>
                <a:hlinkClick r:id="rId3" action="ppaction://hlinkfile"/>
              </a:rPr>
              <a:t>. Tamaño de muestra; 3.2. Aplicación del método de monitoreo; 3. Aplicación del método de monitoreo ciudadano de los Lineamientos operativos para el desarrollo del Aval Ciudadano.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786780" y="4123039"/>
            <a:ext cx="3096344" cy="297435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b="1" dirty="0"/>
              <a:t>FUNDAMENTO LEGAL:</a:t>
            </a:r>
          </a:p>
        </p:txBody>
      </p:sp>
    </p:spTree>
    <p:extLst>
      <p:ext uri="{BB962C8B-B14F-4D97-AF65-F5344CB8AC3E}">
        <p14:creationId xmlns:p14="http://schemas.microsoft.com/office/powerpoint/2010/main" val="109289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635897" y="3858198"/>
            <a:ext cx="5184576" cy="2451122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rgbClr val="002060"/>
                </a:solidFill>
              </a:rPr>
              <a:t>Verificar la instalación y la </a:t>
            </a:r>
            <a:r>
              <a:rPr lang="es-MX" sz="2200" dirty="0" smtClean="0">
                <a:solidFill>
                  <a:srgbClr val="002060"/>
                </a:solidFill>
              </a:rPr>
              <a:t>realización </a:t>
            </a:r>
            <a:r>
              <a:rPr lang="es-MX" sz="2200" dirty="0">
                <a:solidFill>
                  <a:srgbClr val="002060"/>
                </a:solidFill>
              </a:rPr>
              <a:t>de las tres sesiones del Comité Estatal de Calidad en Salud (CECAS); que el Responsable estatal de calidad fungió como secretario técnico; así como la participación del Aval Ciudadano en las sesiones.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26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0"/>
            <a:ext cx="3973692" cy="172819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300" dirty="0" smtClean="0"/>
              <a:t>1.2 Verificar que las figuras de participación social operaron conforme a la normativa correspondiente.</a:t>
            </a:r>
            <a:endParaRPr lang="es-MX" sz="23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347864" y="3501008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8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17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2987824" y="3717032"/>
            <a:ext cx="5679495" cy="2592288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chemeClr val="tx1"/>
                </a:solidFill>
              </a:rPr>
              <a:t>Verificar la instalación del Comité de Calidad y Seguridad del Paciente (COCASEP) y la </a:t>
            </a:r>
            <a:r>
              <a:rPr lang="es-MX" sz="2200" dirty="0" smtClean="0">
                <a:solidFill>
                  <a:schemeClr val="tx1"/>
                </a:solidFill>
              </a:rPr>
              <a:t> </a:t>
            </a:r>
            <a:r>
              <a:rPr lang="es-MX" sz="2200" dirty="0">
                <a:solidFill>
                  <a:schemeClr val="tx1"/>
                </a:solidFill>
              </a:rPr>
              <a:t>realización de las tres sesiones de acuerdo a su calendarización; que el gestor de calidad </a:t>
            </a:r>
            <a:r>
              <a:rPr lang="es-MX" sz="2200" dirty="0" smtClean="0">
                <a:solidFill>
                  <a:schemeClr val="tx1"/>
                </a:solidFill>
              </a:rPr>
              <a:t>de la unidad </a:t>
            </a:r>
            <a:r>
              <a:rPr lang="es-MX" sz="2200" dirty="0">
                <a:solidFill>
                  <a:schemeClr val="tx1"/>
                </a:solidFill>
              </a:rPr>
              <a:t>de </a:t>
            </a:r>
            <a:r>
              <a:rPr lang="es-MX" sz="2200" dirty="0" smtClean="0">
                <a:solidFill>
                  <a:schemeClr val="tx1"/>
                </a:solidFill>
              </a:rPr>
              <a:t>salud fungió </a:t>
            </a:r>
            <a:r>
              <a:rPr lang="es-MX" sz="2200" dirty="0">
                <a:solidFill>
                  <a:schemeClr val="tx1"/>
                </a:solidFill>
              </a:rPr>
              <a:t>como secretario técnico; así como la participación del Aval Ciudadano en las sesiones.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27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1"/>
            <a:ext cx="3757667" cy="151216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1.2 Verificar que las figuras de participación social operaron conforme a la normativa correspondiente.</a:t>
            </a: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987824" y="3204598"/>
            <a:ext cx="2749319" cy="512434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9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82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419872" y="3714182"/>
            <a:ext cx="5112569" cy="2462965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rgbClr val="002060"/>
                </a:solidFill>
              </a:rPr>
              <a:t>Verificar que se haya supervisado la operación del Aval Ciudadano por parte de los Responsables Estatales </a:t>
            </a:r>
            <a:r>
              <a:rPr lang="es-MX" sz="2200" dirty="0" smtClean="0">
                <a:solidFill>
                  <a:srgbClr val="002060"/>
                </a:solidFill>
              </a:rPr>
              <a:t>de Calidad, </a:t>
            </a:r>
            <a:r>
              <a:rPr lang="es-MX" sz="2200" dirty="0">
                <a:solidFill>
                  <a:srgbClr val="002060"/>
                </a:solidFill>
              </a:rPr>
              <a:t>en al menos el </a:t>
            </a:r>
            <a:r>
              <a:rPr lang="es-MX" sz="2200" dirty="0" smtClean="0">
                <a:solidFill>
                  <a:srgbClr val="002060"/>
                </a:solidFill>
              </a:rPr>
              <a:t>10% </a:t>
            </a:r>
            <a:r>
              <a:rPr lang="es-MX" sz="2200" dirty="0">
                <a:solidFill>
                  <a:srgbClr val="002060"/>
                </a:solidFill>
              </a:rPr>
              <a:t>de los establecimientos médicos que disponen de dicha figura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28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755576" y="1569006"/>
            <a:ext cx="4405740" cy="170254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1.3 </a:t>
            </a:r>
            <a:r>
              <a:rPr lang="es-MX" sz="2200" dirty="0"/>
              <a:t>Verificar la existencia de instrumentos de control y seguimiento de la operación de las figuras de participación social</a:t>
            </a:r>
            <a:r>
              <a:rPr lang="es-MX" sz="2200" dirty="0" smtClean="0"/>
              <a:t>.</a:t>
            </a:r>
            <a:endParaRPr lang="es-MX" sz="22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458464" y="3356992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10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58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491880" y="3786190"/>
            <a:ext cx="5384265" cy="2451122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rgbClr val="002060"/>
                </a:solidFill>
              </a:rPr>
              <a:t>Verificar la elaboración por parte de los Responsables </a:t>
            </a:r>
            <a:r>
              <a:rPr lang="es-MX" sz="2200" dirty="0" smtClean="0">
                <a:solidFill>
                  <a:srgbClr val="002060"/>
                </a:solidFill>
              </a:rPr>
              <a:t>Estatales </a:t>
            </a:r>
            <a:r>
              <a:rPr lang="es-MX" sz="2200" dirty="0">
                <a:solidFill>
                  <a:srgbClr val="002060"/>
                </a:solidFill>
              </a:rPr>
              <a:t>de Calidad y envío a la </a:t>
            </a:r>
            <a:r>
              <a:rPr lang="es-MX" sz="2200" dirty="0" smtClean="0">
                <a:solidFill>
                  <a:srgbClr val="002060"/>
                </a:solidFill>
              </a:rPr>
              <a:t>DGCES, </a:t>
            </a:r>
            <a:r>
              <a:rPr lang="es-MX" sz="2200" dirty="0">
                <a:solidFill>
                  <a:srgbClr val="002060"/>
                </a:solidFill>
              </a:rPr>
              <a:t>de los tres informes cuatrimestrales de seguimiento de Aval Ciudadano de acuerdo </a:t>
            </a:r>
            <a:r>
              <a:rPr lang="es-MX" sz="2200" dirty="0" smtClean="0">
                <a:solidFill>
                  <a:srgbClr val="002060"/>
                </a:solidFill>
              </a:rPr>
              <a:t>al </a:t>
            </a:r>
            <a:r>
              <a:rPr lang="es-MX" sz="2200" dirty="0">
                <a:solidFill>
                  <a:srgbClr val="002060"/>
                </a:solidFill>
              </a:rPr>
              <a:t>calendario de la DGCES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29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90297" y="1556792"/>
            <a:ext cx="4297727" cy="1749198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1.3 </a:t>
            </a:r>
            <a:r>
              <a:rPr lang="es-MX" sz="2200" dirty="0"/>
              <a:t>Verificar la existencia de instrumentos de control y seguimiento de la operación de las figuras de participación social</a:t>
            </a:r>
            <a:r>
              <a:rPr lang="es-MX" sz="2200" dirty="0" smtClean="0"/>
              <a:t>.</a:t>
            </a:r>
            <a:endParaRPr lang="es-MX" sz="22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INTEGRACIÓN Y OPERACIÓN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491880" y="3429001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11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398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2"/>
          <p:cNvSpPr txBox="1">
            <a:spLocks/>
          </p:cNvSpPr>
          <p:nvPr/>
        </p:nvSpPr>
        <p:spPr>
          <a:xfrm>
            <a:off x="8153400" y="6525344"/>
            <a:ext cx="919163" cy="2857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marL="0" algn="l" defTabSz="914400" rtl="0" eaLnBrk="1" latinLnBrk="0" hangingPunct="1">
              <a:defRPr sz="10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altLang="es-MX" dirty="0" smtClean="0">
                <a:solidFill>
                  <a:prstClr val="white"/>
                </a:solidFill>
              </a:rPr>
              <a:t>ASF | </a:t>
            </a:r>
            <a:fld id="{53212CDB-C1E7-463F-9EB2-39CB88F24542}" type="slidenum">
              <a:rPr lang="es-MX" altLang="es-MX" smtClean="0">
                <a:solidFill>
                  <a:prstClr val="white"/>
                </a:solidFill>
              </a:rPr>
              <a:pPr algn="r"/>
              <a:t>3</a:t>
            </a:fld>
            <a:endParaRPr lang="es-MX" altLang="es-MX" dirty="0">
              <a:solidFill>
                <a:prstClr val="white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4665144" y="1486664"/>
          <a:ext cx="3640422" cy="179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0422">
                  <a:extLst>
                    <a:ext uri="{9D8B030D-6E8A-4147-A177-3AD203B41FA5}">
                      <a16:colId xmlns:a16="http://schemas.microsoft.com/office/drawing/2014/main" val="3418328489"/>
                    </a:ext>
                  </a:extLst>
                </a:gridCol>
              </a:tblGrid>
              <a:tr h="133469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MX" sz="2800" b="1" dirty="0" smtClean="0">
                          <a:solidFill>
                            <a:schemeClr val="bg1"/>
                          </a:solidFill>
                        </a:rPr>
                        <a:t>El desarrollo de una gestión pública eficiente y transparente.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669932"/>
                  </a:ext>
                </a:extLst>
              </a:tr>
            </a:tbl>
          </a:graphicData>
        </a:graphic>
      </p:graphicFrame>
      <p:sp>
        <p:nvSpPr>
          <p:cNvPr id="7" name="3 Rectángulo"/>
          <p:cNvSpPr/>
          <p:nvPr/>
        </p:nvSpPr>
        <p:spPr>
          <a:xfrm>
            <a:off x="961460" y="188913"/>
            <a:ext cx="8182541" cy="47154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s-MX" b="1" dirty="0">
              <a:solidFill>
                <a:prstClr val="white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8798860" y="185145"/>
            <a:ext cx="144463" cy="471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9" name="10 Rectángulo"/>
          <p:cNvSpPr>
            <a:spLocks noChangeArrowheads="1"/>
          </p:cNvSpPr>
          <p:nvPr/>
        </p:nvSpPr>
        <p:spPr bwMode="auto">
          <a:xfrm>
            <a:off x="961460" y="188640"/>
            <a:ext cx="7787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s-MX" sz="2400" b="1" dirty="0" smtClean="0">
                <a:solidFill>
                  <a:prstClr val="white"/>
                </a:solidFill>
              </a:rPr>
              <a:t>EVALUACIÓN Y MEJORA DE LA GESTIÓN PÚBLICA</a:t>
            </a:r>
            <a:endParaRPr lang="es-MX" sz="2400" b="1" dirty="0">
              <a:solidFill>
                <a:prstClr val="white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55576" y="1052736"/>
            <a:ext cx="677108" cy="417124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es-MX" sz="3200" b="1" dirty="0" smtClean="0">
                <a:ln w="12700" cmpd="sng">
                  <a:solidFill>
                    <a:srgbClr val="B93131"/>
                  </a:solidFill>
                  <a:prstDash val="solid"/>
                </a:ln>
                <a:solidFill>
                  <a:srgbClr val="00204E">
                    <a:lumMod val="90000"/>
                    <a:lumOff val="10000"/>
                  </a:srgbClr>
                </a:solidFill>
              </a:rPr>
              <a:t>Participación social</a:t>
            </a:r>
          </a:p>
        </p:txBody>
      </p:sp>
      <p:sp>
        <p:nvSpPr>
          <p:cNvPr id="11" name="Flecha derecha 10"/>
          <p:cNvSpPr/>
          <p:nvPr/>
        </p:nvSpPr>
        <p:spPr>
          <a:xfrm>
            <a:off x="1863573" y="2132856"/>
            <a:ext cx="2708428" cy="25922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ln w="22225">
                <a:solidFill>
                  <a:srgbClr val="002F74"/>
                </a:solidFill>
                <a:prstDash val="solid"/>
              </a:ln>
              <a:solidFill>
                <a:srgbClr val="002F74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/>
          </p:nvPr>
        </p:nvGraphicFramePr>
        <p:xfrm>
          <a:off x="4716016" y="3780264"/>
          <a:ext cx="3589550" cy="94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9550">
                  <a:extLst>
                    <a:ext uri="{9D8B030D-6E8A-4147-A177-3AD203B41FA5}">
                      <a16:colId xmlns:a16="http://schemas.microsoft.com/office/drawing/2014/main" val="3418328489"/>
                    </a:ext>
                  </a:extLst>
                </a:gridCol>
              </a:tblGrid>
              <a:tr h="94407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s-MX" sz="2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La rendición de cuentas.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669932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/>
          </p:nvPr>
        </p:nvGraphicFramePr>
        <p:xfrm>
          <a:off x="1979712" y="3006941"/>
          <a:ext cx="2088232" cy="854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3418328489"/>
                    </a:ext>
                  </a:extLst>
                </a:gridCol>
              </a:tblGrid>
              <a:tr h="8541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solidFill>
                            <a:schemeClr val="bg1"/>
                          </a:solidFill>
                        </a:rPr>
                        <a:t>Fundamental para apoyar:</a:t>
                      </a:r>
                      <a:endParaRPr lang="es-MX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669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7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779912" y="4077072"/>
            <a:ext cx="5040559" cy="2088232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chemeClr val="tx1"/>
                </a:solidFill>
              </a:rPr>
              <a:t>Confirmar que hubo acciones de capacitación para los avales </a:t>
            </a:r>
            <a:r>
              <a:rPr lang="es-MX" sz="2200" dirty="0" smtClean="0">
                <a:solidFill>
                  <a:schemeClr val="tx1"/>
                </a:solidFill>
              </a:rPr>
              <a:t>ciudadanos, </a:t>
            </a:r>
            <a:r>
              <a:rPr lang="es-MX" sz="2200" dirty="0" smtClean="0">
                <a:solidFill>
                  <a:srgbClr val="002060"/>
                </a:solidFill>
              </a:rPr>
              <a:t>sobre </a:t>
            </a:r>
            <a:r>
              <a:rPr lang="es-MX" sz="2200" dirty="0">
                <a:solidFill>
                  <a:srgbClr val="002060"/>
                </a:solidFill>
              </a:rPr>
              <a:t>el llenado de la carta compromiso y la guía de cotejo  para el monitoreo ciudadano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30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0"/>
            <a:ext cx="5125820" cy="1849188"/>
          </a:xfrm>
          <a:prstGeom prst="roundRect">
            <a:avLst/>
          </a:prstGeom>
          <a:solidFill>
            <a:schemeClr val="accent6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2.1 </a:t>
            </a:r>
            <a:r>
              <a:rPr lang="es-MX" sz="22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Constatar que la instancia coordinadora estatal proporcionó la capacitación necesaria y los materiales suficientes a las figuras de participación social</a:t>
            </a:r>
            <a:r>
              <a:rPr lang="es-MX" sz="22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.</a:t>
            </a:r>
            <a:endParaRPr lang="es-MX" sz="22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6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2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012666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/>
              <a:t>CAPACITACIÓN Y ASISTENCIA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788436" y="3492987"/>
            <a:ext cx="2980676" cy="584085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12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74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491880" y="3930206"/>
            <a:ext cx="5328591" cy="2307106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rgbClr val="002060"/>
                </a:solidFill>
              </a:rPr>
              <a:t>Verificar si existen y funcionan adecuadamente los mecanismos de captación de quejas, denuncias y sugerencias del Aval Ciudadano (SUG); </a:t>
            </a:r>
            <a:r>
              <a:rPr lang="es-MX" sz="2200" dirty="0" smtClean="0">
                <a:solidFill>
                  <a:srgbClr val="002060"/>
                </a:solidFill>
              </a:rPr>
              <a:t>y constatar </a:t>
            </a:r>
            <a:r>
              <a:rPr lang="es-MX" sz="2200" dirty="0">
                <a:solidFill>
                  <a:srgbClr val="002060"/>
                </a:solidFill>
              </a:rPr>
              <a:t>la presencia del Aval Ciudadano </a:t>
            </a:r>
            <a:r>
              <a:rPr lang="es-MX" sz="2200" dirty="0" smtClean="0">
                <a:solidFill>
                  <a:srgbClr val="002060"/>
                </a:solidFill>
              </a:rPr>
              <a:t>en la </a:t>
            </a:r>
            <a:r>
              <a:rPr lang="es-MX" sz="2200" dirty="0">
                <a:solidFill>
                  <a:srgbClr val="002060"/>
                </a:solidFill>
              </a:rPr>
              <a:t>apertura del buzón ciudadano del modelo SUG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31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556792"/>
            <a:ext cx="5629876" cy="18002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3.1 </a:t>
            </a:r>
            <a:r>
              <a:rPr lang="es-MX" sz="2200" dirty="0"/>
              <a:t>Verificar si dentro del esquema institucional en el que operan </a:t>
            </a:r>
            <a:r>
              <a:rPr lang="es-MX" sz="2200" dirty="0" smtClean="0"/>
              <a:t>los avales ciudadanos, </a:t>
            </a:r>
            <a:r>
              <a:rPr lang="es-MX" sz="2200" dirty="0"/>
              <a:t>existe y funciona un mecanismo de captación de sus quejas, denuncias y sugerencias</a:t>
            </a:r>
            <a:r>
              <a:rPr lang="es-MX" sz="2200" dirty="0" smtClean="0"/>
              <a:t>.</a:t>
            </a:r>
            <a:endParaRPr lang="es-MX" sz="22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3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83569" y="856187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MECANISMOS DE ATENCIÓN DE QUEJAS, DENUNCIAS Y </a:t>
            </a:r>
            <a:r>
              <a:rPr lang="es-MX" sz="2000" b="1" dirty="0" smtClean="0"/>
              <a:t>SUGERENCIAS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635896" y="3413798"/>
            <a:ext cx="2954939" cy="519258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13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98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707904" y="4002214"/>
            <a:ext cx="4824537" cy="2163090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rgbClr val="002060"/>
                </a:solidFill>
              </a:rPr>
              <a:t>Verificar que los resultados obtenidos en las encuestas y entrevistas realizadas por el Aval </a:t>
            </a:r>
            <a:r>
              <a:rPr lang="es-MX" sz="2200" dirty="0" smtClean="0">
                <a:solidFill>
                  <a:srgbClr val="002060"/>
                </a:solidFill>
              </a:rPr>
              <a:t>Ciudadano, </a:t>
            </a:r>
            <a:r>
              <a:rPr lang="es-MX" sz="2200" dirty="0">
                <a:solidFill>
                  <a:srgbClr val="002060"/>
                </a:solidFill>
              </a:rPr>
              <a:t>fueron publicados en un espacio dentro de la unidad médica 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32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0"/>
            <a:ext cx="4765780" cy="16561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4.1 </a:t>
            </a:r>
            <a:r>
              <a:rPr lang="es-MX" sz="2200" dirty="0"/>
              <a:t>Verificar si existe difusión a la ciudadanía de los resultados y logros alcanzados por las figuras de participación social y los mecanismos utilizados para ello</a:t>
            </a:r>
            <a:r>
              <a:rPr lang="es-MX" sz="2200" dirty="0" smtClean="0"/>
              <a:t>.</a:t>
            </a:r>
            <a:endParaRPr lang="es-MX" sz="22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4</a:t>
            </a:r>
            <a:endParaRPr lang="es-MX" sz="2400" b="1" dirty="0"/>
          </a:p>
        </p:txBody>
      </p:sp>
      <p:sp>
        <p:nvSpPr>
          <p:cNvPr id="14" name="13 Rectángulo"/>
          <p:cNvSpPr/>
          <p:nvPr/>
        </p:nvSpPr>
        <p:spPr>
          <a:xfrm>
            <a:off x="499003" y="996888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TRANSPARENCIA Y DIFUSIÓN </a:t>
            </a:r>
            <a:r>
              <a:rPr lang="es-MX" sz="2000" b="1" dirty="0" smtClean="0"/>
              <a:t>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794829" y="3645025"/>
            <a:ext cx="2852934" cy="486844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14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54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883125" y="4002214"/>
            <a:ext cx="4649316" cy="1587026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chemeClr val="tx1"/>
                </a:solidFill>
              </a:rPr>
              <a:t>Verificar si se realizó una evaluación interna o externa sobre el desempeño de los avales ciudadanos en la entidad federativa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33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0"/>
            <a:ext cx="4837787" cy="165618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5.1 </a:t>
            </a:r>
            <a:r>
              <a:rPr lang="es-MX" sz="2200" dirty="0"/>
              <a:t>Constatar que el desempeño de las figuras de participación social haya sido objeto de una </a:t>
            </a:r>
            <a:r>
              <a:rPr lang="es-MX" sz="2200" dirty="0" smtClean="0"/>
              <a:t>evaluación.</a:t>
            </a:r>
            <a:endParaRPr lang="es-MX" sz="22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5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99003" y="996888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/>
              <a:t>EVALUACIÓN </a:t>
            </a:r>
            <a:r>
              <a:rPr lang="es-MX" sz="2000" b="1" dirty="0"/>
              <a:t>DE LA GESTIÓN Y </a:t>
            </a:r>
            <a:r>
              <a:rPr lang="es-MX" sz="2000" b="1" dirty="0" smtClean="0"/>
              <a:t>RESULTADOS 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898443" y="3645025"/>
            <a:ext cx="2749319" cy="35719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15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08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3883125" y="3930206"/>
            <a:ext cx="4649316" cy="2019074"/>
          </a:xfrm>
          <a:prstGeom prst="roundRect">
            <a:avLst>
              <a:gd name="adj" fmla="val 282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>
                <a:solidFill>
                  <a:schemeClr val="tx1"/>
                </a:solidFill>
              </a:rPr>
              <a:t>Con la revisión de la documentación justificativa de la operación y resultados del Aval Ciudadano, determinar sus fortalezas y debilidades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34</a:t>
            </a:fld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54292" y="1628800"/>
            <a:ext cx="4333731" cy="165618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es-MX" sz="2200" dirty="0" smtClean="0"/>
              <a:t>5.2 </a:t>
            </a:r>
            <a:r>
              <a:rPr lang="es-MX" sz="2200" dirty="0"/>
              <a:t>Identificar las fortalezas y debilidades con base en la revisión de los procedimientos de la Guía de </a:t>
            </a:r>
            <a:r>
              <a:rPr lang="es-MX" sz="2200" dirty="0" smtClean="0"/>
              <a:t>Auditoría.</a:t>
            </a:r>
            <a:endParaRPr lang="es-MX" sz="2200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96888"/>
            <a:ext cx="588097" cy="4008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5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99003" y="996888"/>
            <a:ext cx="7848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/>
              <a:t>EVALUACIÓN </a:t>
            </a:r>
            <a:r>
              <a:rPr lang="es-MX" sz="2000" b="1" dirty="0"/>
              <a:t>DE LA GESTIÓN Y </a:t>
            </a:r>
            <a:r>
              <a:rPr lang="es-MX" sz="2000" b="1" dirty="0" smtClean="0"/>
              <a:t>RESULTADOS  </a:t>
            </a:r>
            <a:endParaRPr lang="es-MX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898443" y="3573016"/>
            <a:ext cx="2749319" cy="454431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16</a:t>
            </a:r>
            <a:endParaRPr lang="es-MX" sz="2200" b="1" dirty="0"/>
          </a:p>
        </p:txBody>
      </p:sp>
      <p:sp>
        <p:nvSpPr>
          <p:cNvPr id="10" name="7 Rectángulo"/>
          <p:cNvSpPr/>
          <p:nvPr/>
        </p:nvSpPr>
        <p:spPr>
          <a:xfrm>
            <a:off x="6638624" y="218047"/>
            <a:ext cx="247279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dirty="0" smtClean="0">
                <a:latin typeface="+mj-lt"/>
              </a:rPr>
              <a:t>AVAL CIUDADANO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091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2 Subtítulo"/>
          <p:cNvSpPr>
            <a:spLocks noGrp="1"/>
          </p:cNvSpPr>
          <p:nvPr>
            <p:ph type="subTitle" idx="1"/>
          </p:nvPr>
        </p:nvSpPr>
        <p:spPr>
          <a:xfrm>
            <a:off x="285720" y="4941168"/>
            <a:ext cx="8286808" cy="856387"/>
          </a:xfrm>
        </p:spPr>
        <p:txBody>
          <a:bodyPr/>
          <a:lstStyle/>
          <a:p>
            <a:r>
              <a:rPr lang="es-MX" sz="2400" dirty="0" smtClean="0"/>
              <a:t> </a:t>
            </a:r>
            <a:endParaRPr lang="es-MX" sz="2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4032447"/>
          </a:xfrm>
        </p:spPr>
        <p:txBody>
          <a:bodyPr/>
          <a:lstStyle/>
          <a:p>
            <a:pPr algn="ctr"/>
            <a:r>
              <a:rPr lang="es-MX" b="1" dirty="0" smtClean="0"/>
              <a:t>CONSEJOS DE </a:t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>PARTICIPACIÓN SOCIAL </a:t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>EN LA EDUCACIÓN</a:t>
            </a:r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6300192" y="5445224"/>
            <a:ext cx="2309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+mj-lt"/>
              </a:rPr>
              <a:t>Noviembre, 2016</a:t>
            </a:r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85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547223" y="1416604"/>
            <a:ext cx="8280919" cy="5036732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200" dirty="0"/>
              <a:t>Los Consejos son instancias de participación social en la educación que tienen como propósito participar en actividades tendientes a fortalecer y elevar la calidad y la equidad de la educación básica, así como ampliar la cobertura de los servicios </a:t>
            </a:r>
            <a:r>
              <a:rPr lang="es-MX" sz="2200" dirty="0" smtClean="0"/>
              <a:t>educativos, de conformidad con el artículo 68 de la LGE. </a:t>
            </a:r>
            <a:endParaRPr lang="es-MX" sz="2200" dirty="0"/>
          </a:p>
          <a:p>
            <a:pPr algn="just"/>
            <a:endParaRPr lang="es-MX" sz="2200" b="1" dirty="0"/>
          </a:p>
          <a:p>
            <a:pPr algn="just"/>
            <a:r>
              <a:rPr lang="es-MX" sz="2200" b="1" dirty="0" smtClean="0"/>
              <a:t>Se constituyen en cuatro niveles:</a:t>
            </a:r>
          </a:p>
          <a:p>
            <a:pPr algn="just"/>
            <a:r>
              <a:rPr lang="es-MX" sz="2200" b="1" dirty="0" smtClean="0"/>
              <a:t>Consejo Nacional</a:t>
            </a:r>
            <a:r>
              <a:rPr lang="es-MX" sz="2200" dirty="0" smtClean="0"/>
              <a:t> de Participación Social en la Educación, </a:t>
            </a:r>
          </a:p>
          <a:p>
            <a:pPr algn="just"/>
            <a:r>
              <a:rPr lang="es-MX" sz="2200" b="1" dirty="0" smtClean="0"/>
              <a:t>Consejo </a:t>
            </a:r>
            <a:r>
              <a:rPr lang="es-MX" sz="2200" b="1" dirty="0"/>
              <a:t>Estatal</a:t>
            </a:r>
            <a:r>
              <a:rPr lang="es-MX" sz="2200" dirty="0"/>
              <a:t> de Participación Social en la Educación, </a:t>
            </a:r>
            <a:endParaRPr lang="es-MX" sz="2200" dirty="0" smtClean="0"/>
          </a:p>
          <a:p>
            <a:pPr algn="just"/>
            <a:r>
              <a:rPr lang="es-MX" sz="2200" dirty="0" smtClean="0"/>
              <a:t> </a:t>
            </a:r>
            <a:r>
              <a:rPr lang="es-MX" sz="2200" b="1" dirty="0" smtClean="0"/>
              <a:t>Consejo </a:t>
            </a:r>
            <a:r>
              <a:rPr lang="es-MX" sz="2200" b="1" dirty="0"/>
              <a:t>Municipal</a:t>
            </a:r>
            <a:r>
              <a:rPr lang="es-MX" sz="2200" dirty="0"/>
              <a:t> de Participación Social en la Educación, </a:t>
            </a:r>
          </a:p>
          <a:p>
            <a:pPr algn="just"/>
            <a:r>
              <a:rPr lang="es-MX" sz="2200" b="1" dirty="0" smtClean="0"/>
              <a:t>Consejo </a:t>
            </a:r>
            <a:r>
              <a:rPr lang="es-MX" sz="2200" b="1" dirty="0"/>
              <a:t>Escolar</a:t>
            </a:r>
            <a:r>
              <a:rPr lang="es-MX" sz="2200" dirty="0"/>
              <a:t> de Participación Social en la Educación, </a:t>
            </a:r>
            <a:endParaRPr lang="es-MX" sz="2200" dirty="0" smtClean="0"/>
          </a:p>
          <a:p>
            <a:pPr algn="just"/>
            <a:endParaRPr lang="es-MX" sz="2200" dirty="0" smtClean="0"/>
          </a:p>
          <a:p>
            <a:pPr algn="just"/>
            <a:r>
              <a:rPr lang="es-MX" sz="1400" b="1" i="1" dirty="0" smtClean="0"/>
              <a:t>ACUERDO número 02/05/16 por </a:t>
            </a:r>
            <a:r>
              <a:rPr lang="es-MX" sz="1400" b="1" i="1" dirty="0"/>
              <a:t>el que se establecen los </a:t>
            </a:r>
            <a:r>
              <a:rPr lang="es-MX" sz="1400" b="1" i="1" dirty="0" smtClean="0"/>
              <a:t>Lineamientos </a:t>
            </a:r>
            <a:r>
              <a:rPr lang="es-MX" sz="1400" b="1" i="1" dirty="0"/>
              <a:t>para la constitución, organización y funcionamiento de los Consejos de Participación Social en la Educación. </a:t>
            </a:r>
            <a:r>
              <a:rPr lang="es-MX" sz="1400" i="1" dirty="0"/>
              <a:t>	</a:t>
            </a:r>
          </a:p>
          <a:p>
            <a:pPr algn="just"/>
            <a:r>
              <a:rPr lang="es-MX" sz="2200" i="1" dirty="0" smtClean="0"/>
              <a:t> </a:t>
            </a:r>
            <a:r>
              <a:rPr lang="es-MX" sz="2200" i="1" dirty="0"/>
              <a:t>	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36</a:t>
            </a:fld>
            <a:endParaRPr lang="es-MX" dirty="0"/>
          </a:p>
        </p:txBody>
      </p:sp>
      <p:sp>
        <p:nvSpPr>
          <p:cNvPr id="7" name="7 Rectángulo"/>
          <p:cNvSpPr/>
          <p:nvPr/>
        </p:nvSpPr>
        <p:spPr>
          <a:xfrm>
            <a:off x="827584" y="259334"/>
            <a:ext cx="842512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23528" y="1019347"/>
            <a:ext cx="2376264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DEFINICIÓN 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16178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37</a:t>
            </a:fld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043607" y="764704"/>
            <a:ext cx="7560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Calibri"/>
                <a:cs typeface="Times New Roman"/>
              </a:rPr>
              <a:t>Disponen de un marco normativo estructurado.</a:t>
            </a:r>
            <a:endParaRPr lang="es-MX" sz="24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6" name="5 Triángulo isósceles"/>
          <p:cNvSpPr/>
          <p:nvPr/>
        </p:nvSpPr>
        <p:spPr>
          <a:xfrm rot="5400000">
            <a:off x="1221896" y="2211841"/>
            <a:ext cx="476744" cy="40127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Triángulo isósceles"/>
          <p:cNvSpPr/>
          <p:nvPr/>
        </p:nvSpPr>
        <p:spPr>
          <a:xfrm rot="5400000">
            <a:off x="1221896" y="3322721"/>
            <a:ext cx="476744" cy="401271"/>
          </a:xfrm>
          <a:prstGeom prst="triangle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1907704" y="2180471"/>
            <a:ext cx="4608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Ley </a:t>
            </a:r>
            <a:r>
              <a:rPr lang="es-MX" sz="2400" b="1" dirty="0"/>
              <a:t>General de Educación</a:t>
            </a:r>
          </a:p>
        </p:txBody>
      </p:sp>
      <p:sp>
        <p:nvSpPr>
          <p:cNvPr id="13" name="12 Triángulo isósceles"/>
          <p:cNvSpPr/>
          <p:nvPr/>
        </p:nvSpPr>
        <p:spPr>
          <a:xfrm rot="5400000">
            <a:off x="1221896" y="4186817"/>
            <a:ext cx="476744" cy="40127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21820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Acuerdo </a:t>
            </a:r>
            <a:r>
              <a:rPr lang="es-MX" sz="2400" b="1" dirty="0"/>
              <a:t>716 de la SEP hasta 2015</a:t>
            </a:r>
          </a:p>
        </p:txBody>
      </p:sp>
      <p:sp>
        <p:nvSpPr>
          <p:cNvPr id="17" name="14 CuadroTexto"/>
          <p:cNvSpPr txBox="1"/>
          <p:nvPr/>
        </p:nvSpPr>
        <p:spPr>
          <a:xfrm>
            <a:off x="1835696" y="416416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Acuerdo </a:t>
            </a:r>
            <a:r>
              <a:rPr lang="es-MX" sz="2400" b="1" dirty="0"/>
              <a:t>02/05/2016, </a:t>
            </a:r>
            <a:r>
              <a:rPr lang="es-MX" sz="2400" b="1" dirty="0" smtClean="0"/>
              <a:t>a </a:t>
            </a:r>
            <a:r>
              <a:rPr lang="es-MX" sz="2400" b="1" dirty="0"/>
              <a:t>partir de mayo de 2016</a:t>
            </a:r>
          </a:p>
        </p:txBody>
      </p:sp>
      <p:sp>
        <p:nvSpPr>
          <p:cNvPr id="14" name="7 Rectángulo"/>
          <p:cNvSpPr/>
          <p:nvPr/>
        </p:nvSpPr>
        <p:spPr>
          <a:xfrm>
            <a:off x="683377" y="259334"/>
            <a:ext cx="842512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20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620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38</a:t>
            </a:fld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043608" y="764704"/>
            <a:ext cx="486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Calibri"/>
                <a:cs typeface="Times New Roman"/>
              </a:rPr>
              <a:t>Características</a:t>
            </a:r>
            <a:endParaRPr lang="es-MX" sz="2400" b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17" name="14 CuadroTexto"/>
          <p:cNvSpPr txBox="1"/>
          <p:nvPr/>
        </p:nvSpPr>
        <p:spPr>
          <a:xfrm>
            <a:off x="323528" y="1343665"/>
            <a:ext cx="83084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Se </a:t>
            </a:r>
            <a:r>
              <a:rPr lang="es-MX" sz="2400" b="1" dirty="0"/>
              <a:t>deben constituir en todos los centros escolares de educación </a:t>
            </a:r>
            <a:r>
              <a:rPr lang="es-MX" sz="2400" b="1" dirty="0" smtClean="0"/>
              <a:t>básica.</a:t>
            </a:r>
          </a:p>
          <a:p>
            <a:pPr algn="just"/>
            <a:endParaRPr lang="es-MX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Los conforman padres </a:t>
            </a:r>
            <a:r>
              <a:rPr lang="es-MX" sz="2400" b="1" dirty="0"/>
              <a:t>de familia y representantes de sus asociaciones</a:t>
            </a:r>
            <a:r>
              <a:rPr lang="es-MX" sz="2400" b="1" dirty="0" smtClean="0"/>
              <a:t>, directivos, </a:t>
            </a:r>
            <a:r>
              <a:rPr lang="es-MX" sz="2400" b="1" dirty="0"/>
              <a:t>maestros y representantes de su organización </a:t>
            </a:r>
            <a:r>
              <a:rPr lang="es-MX" sz="2400" b="1" dirty="0" smtClean="0"/>
              <a:t>sindical.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Se constituyen hasta </a:t>
            </a:r>
            <a:r>
              <a:rPr lang="es-MX" sz="2400" b="1" dirty="0"/>
              <a:t>por quince </a:t>
            </a:r>
            <a:r>
              <a:rPr lang="es-MX" sz="2400" b="1" dirty="0" smtClean="0"/>
              <a:t>consejeros</a:t>
            </a:r>
            <a:r>
              <a:rPr lang="es-MX" sz="2400" b="1" dirty="0"/>
              <a:t>.</a:t>
            </a:r>
            <a:endParaRPr lang="es-MX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Se </a:t>
            </a:r>
            <a:r>
              <a:rPr lang="es-MX" sz="2400" b="1" dirty="0"/>
              <a:t>elige por mayoría de votos a un Presidente, que </a:t>
            </a:r>
            <a:r>
              <a:rPr lang="es-MX" sz="2400" b="1" dirty="0" smtClean="0"/>
              <a:t>debe </a:t>
            </a:r>
            <a:r>
              <a:rPr lang="es-MX" sz="2400" b="1" dirty="0"/>
              <a:t>ser un padre o madre de familia que tenga por lo menos un hijo inscrito en la escuela durante el ciclo escolar de que se trate.</a:t>
            </a:r>
          </a:p>
        </p:txBody>
      </p:sp>
      <p:sp>
        <p:nvSpPr>
          <p:cNvPr id="7" name="7 Rectángulo"/>
          <p:cNvSpPr/>
          <p:nvPr/>
        </p:nvSpPr>
        <p:spPr>
          <a:xfrm>
            <a:off x="611560" y="259334"/>
            <a:ext cx="842512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20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585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39</a:t>
            </a:fld>
            <a:endParaRPr lang="es-MX" dirty="0"/>
          </a:p>
        </p:txBody>
      </p:sp>
      <p:sp>
        <p:nvSpPr>
          <p:cNvPr id="17" name="14 CuadroTexto"/>
          <p:cNvSpPr txBox="1"/>
          <p:nvPr/>
        </p:nvSpPr>
        <p:spPr>
          <a:xfrm>
            <a:off x="323123" y="1268760"/>
            <a:ext cx="87494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/>
              <a:t>P</a:t>
            </a:r>
            <a:r>
              <a:rPr lang="es-MX" sz="2400" b="1" dirty="0" smtClean="0"/>
              <a:t>rincipales funciones.</a:t>
            </a:r>
          </a:p>
          <a:p>
            <a:pPr algn="just"/>
            <a:endParaRPr lang="es-MX" sz="2400" b="1" dirty="0" smtClean="0"/>
          </a:p>
          <a:p>
            <a:pPr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Conocer </a:t>
            </a:r>
            <a:r>
              <a:rPr lang="es-MX" sz="2400" b="1" dirty="0"/>
              <a:t>el calendario escolar, las metas educativas y el avance de las actividades escolares, con el objeto de coadyuvar con el maestro a su mejor realización</a:t>
            </a:r>
            <a:r>
              <a:rPr lang="es-MX" sz="2400" b="1" dirty="0" smtClean="0"/>
              <a:t>;</a:t>
            </a:r>
          </a:p>
          <a:p>
            <a:pPr indent="-342900" algn="just">
              <a:buFont typeface="Wingdings" panose="05000000000000000000" pitchFamily="2" charset="2"/>
              <a:buChar char="q"/>
            </a:pPr>
            <a:endParaRPr lang="es-MX" sz="2400" b="1" dirty="0" smtClean="0"/>
          </a:p>
          <a:p>
            <a:pPr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Dar </a:t>
            </a:r>
            <a:r>
              <a:rPr lang="es-MX" sz="2400" b="1" dirty="0"/>
              <a:t>seguimiento a</a:t>
            </a:r>
            <a:r>
              <a:rPr lang="es-MX" sz="2400" b="1" dirty="0" smtClean="0"/>
              <a:t> </a:t>
            </a:r>
            <a:r>
              <a:rPr lang="es-MX" sz="2400" b="1" dirty="0"/>
              <a:t>las acciones que realicen los educadores y autoridades educativas; </a:t>
            </a:r>
            <a:endParaRPr lang="es-MX" sz="2400" b="1" dirty="0" smtClean="0"/>
          </a:p>
          <a:p>
            <a:pPr indent="-342900" algn="just">
              <a:buFont typeface="Wingdings" panose="05000000000000000000" pitchFamily="2" charset="2"/>
              <a:buChar char="q"/>
            </a:pPr>
            <a:endParaRPr lang="es-MX" sz="2400" b="1" dirty="0"/>
          </a:p>
          <a:p>
            <a:pPr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Realizar el seguimiento de los programas que benefician al centro educativo.</a:t>
            </a:r>
          </a:p>
          <a:p>
            <a:pPr indent="-342900" algn="just">
              <a:buFont typeface="Arial" panose="020B0604020202020204" pitchFamily="34" charset="0"/>
              <a:buChar char="•"/>
            </a:pPr>
            <a:endParaRPr lang="es-MX" sz="2400" b="1" dirty="0" smtClean="0"/>
          </a:p>
        </p:txBody>
      </p:sp>
      <p:sp>
        <p:nvSpPr>
          <p:cNvPr id="6" name="7 Rectángulo"/>
          <p:cNvSpPr/>
          <p:nvPr/>
        </p:nvSpPr>
        <p:spPr>
          <a:xfrm>
            <a:off x="611560" y="259334"/>
            <a:ext cx="842512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20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973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4 Rectángulo"/>
          <p:cNvSpPr/>
          <p:nvPr/>
        </p:nvSpPr>
        <p:spPr>
          <a:xfrm>
            <a:off x="683568" y="1846173"/>
            <a:ext cx="8100900" cy="43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algn="just" fontAlgn="base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SzPct val="100000"/>
              <a:buFontTx/>
              <a:buChar char="●"/>
            </a:pPr>
            <a:r>
              <a:rPr lang="es-MX" sz="2600" b="1" dirty="0" smtClean="0">
                <a:solidFill>
                  <a:srgbClr val="B93131"/>
                </a:solidFill>
              </a:rPr>
              <a:t> 75</a:t>
            </a:r>
            <a:r>
              <a:rPr lang="es-MX" sz="2600" b="1" dirty="0">
                <a:solidFill>
                  <a:srgbClr val="B93131"/>
                </a:solidFill>
              </a:rPr>
              <a:t>% </a:t>
            </a:r>
            <a:r>
              <a:rPr lang="es-MX" sz="2600" dirty="0" smtClean="0">
                <a:solidFill>
                  <a:srgbClr val="002F74"/>
                </a:solidFill>
              </a:rPr>
              <a:t>del </a:t>
            </a:r>
            <a:r>
              <a:rPr lang="es-MX" sz="2600" b="1" dirty="0">
                <a:solidFill>
                  <a:srgbClr val="B93131"/>
                </a:solidFill>
              </a:rPr>
              <a:t>gasto</a:t>
            </a:r>
            <a:r>
              <a:rPr lang="es-MX" sz="2600" dirty="0" smtClean="0">
                <a:solidFill>
                  <a:srgbClr val="002F74"/>
                </a:solidFill>
              </a:rPr>
              <a:t> </a:t>
            </a:r>
            <a:r>
              <a:rPr lang="es-MX" sz="2600" b="1" dirty="0">
                <a:solidFill>
                  <a:srgbClr val="B93131"/>
                </a:solidFill>
              </a:rPr>
              <a:t>educativo</a:t>
            </a:r>
            <a:r>
              <a:rPr lang="es-MX" sz="2600" dirty="0" smtClean="0">
                <a:solidFill>
                  <a:srgbClr val="002F74"/>
                </a:solidFill>
              </a:rPr>
              <a:t> federal.</a:t>
            </a:r>
          </a:p>
          <a:p>
            <a:pPr marL="268288" indent="-268288" algn="just" fontAlgn="base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SzPct val="100000"/>
              <a:buFontTx/>
              <a:buChar char="●"/>
            </a:pPr>
            <a:r>
              <a:rPr lang="es-MX" sz="2600" b="1" dirty="0" smtClean="0">
                <a:solidFill>
                  <a:srgbClr val="B93131"/>
                </a:solidFill>
              </a:rPr>
              <a:t> 78% </a:t>
            </a:r>
            <a:r>
              <a:rPr lang="es-MX" sz="2600" dirty="0" smtClean="0">
                <a:solidFill>
                  <a:srgbClr val="002F74"/>
                </a:solidFill>
              </a:rPr>
              <a:t>de la </a:t>
            </a:r>
            <a:r>
              <a:rPr lang="es-MX" sz="2600" b="1" dirty="0">
                <a:solidFill>
                  <a:srgbClr val="B93131"/>
                </a:solidFill>
              </a:rPr>
              <a:t>matrícula</a:t>
            </a:r>
            <a:r>
              <a:rPr lang="es-MX" sz="2600" dirty="0" smtClean="0">
                <a:solidFill>
                  <a:srgbClr val="002F74"/>
                </a:solidFill>
              </a:rPr>
              <a:t> de </a:t>
            </a:r>
            <a:r>
              <a:rPr lang="es-MX" sz="2600" b="1" dirty="0">
                <a:solidFill>
                  <a:srgbClr val="B93131"/>
                </a:solidFill>
              </a:rPr>
              <a:t>educación </a:t>
            </a:r>
            <a:r>
              <a:rPr lang="es-MX" sz="2600" b="1" dirty="0" smtClean="0">
                <a:solidFill>
                  <a:srgbClr val="B93131"/>
                </a:solidFill>
              </a:rPr>
              <a:t>básica.</a:t>
            </a:r>
            <a:endParaRPr lang="es-MX" sz="2600" b="1" dirty="0">
              <a:solidFill>
                <a:srgbClr val="B93131"/>
              </a:solidFill>
            </a:endParaRPr>
          </a:p>
          <a:p>
            <a:pPr marL="268288" indent="-268288" algn="just" fontAlgn="base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SzPct val="100000"/>
              <a:buFontTx/>
              <a:buChar char="●"/>
            </a:pPr>
            <a:r>
              <a:rPr lang="es-MX" sz="2600" b="1" dirty="0" smtClean="0">
                <a:solidFill>
                  <a:srgbClr val="B93131"/>
                </a:solidFill>
              </a:rPr>
              <a:t> 73% </a:t>
            </a:r>
            <a:r>
              <a:rPr lang="es-MX" sz="2600" dirty="0" smtClean="0">
                <a:solidFill>
                  <a:srgbClr val="002F74"/>
                </a:solidFill>
              </a:rPr>
              <a:t>del gasto federal en </a:t>
            </a:r>
            <a:r>
              <a:rPr lang="es-MX" sz="2600" b="1" dirty="0" smtClean="0">
                <a:solidFill>
                  <a:srgbClr val="B93131"/>
                </a:solidFill>
              </a:rPr>
              <a:t>salud.</a:t>
            </a:r>
            <a:endParaRPr lang="es-MX" sz="2600" b="1" dirty="0">
              <a:solidFill>
                <a:srgbClr val="B93131"/>
              </a:solidFill>
            </a:endParaRPr>
          </a:p>
          <a:p>
            <a:pPr marL="268288" indent="-268288" algn="just" fontAlgn="base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SzPct val="100000"/>
              <a:buFontTx/>
              <a:buChar char="●"/>
            </a:pPr>
            <a:r>
              <a:rPr lang="es-MX" sz="2600" b="1" dirty="0" smtClean="0">
                <a:solidFill>
                  <a:srgbClr val="B93131"/>
                </a:solidFill>
              </a:rPr>
              <a:t> 94% </a:t>
            </a:r>
            <a:r>
              <a:rPr lang="es-MX" sz="2600" dirty="0" smtClean="0">
                <a:solidFill>
                  <a:srgbClr val="002F74"/>
                </a:solidFill>
              </a:rPr>
              <a:t>del gasto federal en el SNSP.</a:t>
            </a:r>
          </a:p>
          <a:p>
            <a:pPr marL="268288" indent="-268288" algn="just" fontAlgn="base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SzPct val="100000"/>
              <a:buFontTx/>
              <a:buChar char="●"/>
            </a:pPr>
            <a:r>
              <a:rPr lang="es-MX" sz="2600" dirty="0" smtClean="0">
                <a:solidFill>
                  <a:srgbClr val="002F74"/>
                </a:solidFill>
              </a:rPr>
              <a:t>Entre 80 y 100</a:t>
            </a:r>
            <a:r>
              <a:rPr lang="es-MX" sz="2600" b="1" dirty="0" smtClean="0">
                <a:solidFill>
                  <a:srgbClr val="B93131"/>
                </a:solidFill>
              </a:rPr>
              <a:t> </a:t>
            </a:r>
            <a:r>
              <a:rPr lang="es-MX" sz="2600" dirty="0">
                <a:solidFill>
                  <a:srgbClr val="002F74"/>
                </a:solidFill>
              </a:rPr>
              <a:t>mil</a:t>
            </a:r>
            <a:r>
              <a:rPr lang="es-MX" sz="2600" b="1" dirty="0">
                <a:solidFill>
                  <a:srgbClr val="B93131"/>
                </a:solidFill>
              </a:rPr>
              <a:t> obras y acciones </a:t>
            </a:r>
            <a:r>
              <a:rPr lang="es-MX" sz="2600" dirty="0">
                <a:solidFill>
                  <a:srgbClr val="002F74"/>
                </a:solidFill>
              </a:rPr>
              <a:t>anuales para la </a:t>
            </a:r>
            <a:r>
              <a:rPr lang="es-MX" sz="2600" b="1" dirty="0">
                <a:solidFill>
                  <a:srgbClr val="B93131"/>
                </a:solidFill>
              </a:rPr>
              <a:t>población en pobreza extrema.</a:t>
            </a:r>
          </a:p>
          <a:p>
            <a:pPr marL="268288" indent="-268288" algn="just" fontAlgn="base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SzPct val="100000"/>
              <a:buFontTx/>
              <a:buChar char="●"/>
            </a:pPr>
            <a:r>
              <a:rPr lang="es-MX" sz="2600" dirty="0" smtClean="0">
                <a:solidFill>
                  <a:srgbClr val="002F74"/>
                </a:solidFill>
              </a:rPr>
              <a:t>Otorgamiento </a:t>
            </a:r>
            <a:r>
              <a:rPr lang="es-MX" sz="2600" dirty="0">
                <a:solidFill>
                  <a:srgbClr val="002F74"/>
                </a:solidFill>
              </a:rPr>
              <a:t>de </a:t>
            </a:r>
            <a:r>
              <a:rPr lang="es-MX" sz="2600" b="1" dirty="0" smtClean="0">
                <a:solidFill>
                  <a:srgbClr val="B93131"/>
                </a:solidFill>
              </a:rPr>
              <a:t>5 </a:t>
            </a:r>
            <a:r>
              <a:rPr lang="es-MX" sz="2600" b="1" dirty="0">
                <a:solidFill>
                  <a:srgbClr val="B93131"/>
                </a:solidFill>
              </a:rPr>
              <a:t>millones de desayunos escolares diarios</a:t>
            </a:r>
            <a:r>
              <a:rPr lang="es-MX" sz="2600" b="1" dirty="0" smtClean="0">
                <a:solidFill>
                  <a:srgbClr val="B93131"/>
                </a:solidFill>
              </a:rPr>
              <a:t>.</a:t>
            </a:r>
            <a:endParaRPr lang="es-MX" sz="2600" b="1" dirty="0">
              <a:solidFill>
                <a:srgbClr val="B93131"/>
              </a:solidFill>
            </a:endParaRPr>
          </a:p>
        </p:txBody>
      </p:sp>
      <p:sp>
        <p:nvSpPr>
          <p:cNvPr id="10" name="30 CuadroTexto"/>
          <p:cNvSpPr txBox="1"/>
          <p:nvPr/>
        </p:nvSpPr>
        <p:spPr>
          <a:xfrm>
            <a:off x="324544" y="920333"/>
            <a:ext cx="84743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rgbClr val="002F74"/>
                </a:solidFill>
              </a:rPr>
              <a:t>El gasto federalizado programable financia, entre otros:</a:t>
            </a:r>
            <a:endParaRPr lang="es-MX" sz="2600" b="1" dirty="0">
              <a:solidFill>
                <a:srgbClr val="002F74"/>
              </a:solidFill>
            </a:endParaRPr>
          </a:p>
        </p:txBody>
      </p:sp>
      <p:sp>
        <p:nvSpPr>
          <p:cNvPr id="14" name="Marcador de número de diapositiva 2"/>
          <p:cNvSpPr txBox="1">
            <a:spLocks/>
          </p:cNvSpPr>
          <p:nvPr/>
        </p:nvSpPr>
        <p:spPr>
          <a:xfrm>
            <a:off x="8153400" y="6572250"/>
            <a:ext cx="919163" cy="2857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s-MX"/>
            </a:defPPr>
            <a:lvl1pPr marL="0" algn="l" defTabSz="914400" rtl="0" eaLnBrk="1" latinLnBrk="0" hangingPunct="1">
              <a:defRPr sz="10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altLang="es-MX" dirty="0" smtClean="0">
                <a:solidFill>
                  <a:prstClr val="white"/>
                </a:solidFill>
              </a:rPr>
              <a:t>ASF | </a:t>
            </a:r>
            <a:fld id="{E8526BC4-6D15-48B9-AA61-66C07AF820B1}" type="slidenum">
              <a:rPr lang="es-MX" altLang="es-MX" smtClean="0">
                <a:solidFill>
                  <a:prstClr val="white"/>
                </a:solidFill>
              </a:rPr>
              <a:pPr algn="r"/>
              <a:t>4</a:t>
            </a:fld>
            <a:endParaRPr lang="es-MX" altLang="es-MX" dirty="0">
              <a:solidFill>
                <a:prstClr val="white"/>
              </a:solidFill>
            </a:endParaRPr>
          </a:p>
        </p:txBody>
      </p:sp>
      <p:sp>
        <p:nvSpPr>
          <p:cNvPr id="15" name="4 Rectángulo"/>
          <p:cNvSpPr/>
          <p:nvPr/>
        </p:nvSpPr>
        <p:spPr>
          <a:xfrm>
            <a:off x="8798860" y="185145"/>
            <a:ext cx="144463" cy="471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16" name="10 Rectángulo"/>
          <p:cNvSpPr>
            <a:spLocks noChangeArrowheads="1"/>
          </p:cNvSpPr>
          <p:nvPr/>
        </p:nvSpPr>
        <p:spPr bwMode="auto">
          <a:xfrm>
            <a:off x="395536" y="261809"/>
            <a:ext cx="83529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s-MX" sz="2200" b="1" dirty="0" smtClean="0">
                <a:solidFill>
                  <a:prstClr val="white"/>
                </a:solidFill>
              </a:rPr>
              <a:t>EL GASTO FEDERALIZADO, ASPECTOS FUNDAMENTALES</a:t>
            </a:r>
            <a:endParaRPr lang="es-MX" sz="2200" b="1" dirty="0">
              <a:solidFill>
                <a:prstClr val="white"/>
              </a:solidFill>
            </a:endParaRPr>
          </a:p>
        </p:txBody>
      </p:sp>
      <p:sp>
        <p:nvSpPr>
          <p:cNvPr id="11" name="8 Rectángulo"/>
          <p:cNvSpPr/>
          <p:nvPr/>
        </p:nvSpPr>
        <p:spPr>
          <a:xfrm>
            <a:off x="4201372" y="260648"/>
            <a:ext cx="440307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CONTEXTO GENERAL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38109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40</a:t>
            </a:fld>
            <a:endParaRPr lang="es-MX" dirty="0"/>
          </a:p>
        </p:txBody>
      </p:sp>
      <p:sp>
        <p:nvSpPr>
          <p:cNvPr id="17" name="14 CuadroTexto"/>
          <p:cNvSpPr txBox="1"/>
          <p:nvPr/>
        </p:nvSpPr>
        <p:spPr>
          <a:xfrm>
            <a:off x="373985" y="980728"/>
            <a:ext cx="81584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/>
              <a:t>P</a:t>
            </a:r>
            <a:r>
              <a:rPr lang="es-MX" sz="2400" b="1" dirty="0" smtClean="0"/>
              <a:t>rincipales funciones.</a:t>
            </a:r>
          </a:p>
          <a:p>
            <a:pPr algn="just"/>
            <a:endParaRPr lang="es-MX" sz="2400" b="1" dirty="0" smtClean="0"/>
          </a:p>
          <a:p>
            <a:pPr algn="just"/>
            <a:endParaRPr lang="es-MX" sz="2400" b="1" dirty="0" smtClean="0"/>
          </a:p>
          <a:p>
            <a:pPr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Propiciar </a:t>
            </a:r>
            <a:r>
              <a:rPr lang="es-MX" sz="2400" b="1" dirty="0"/>
              <a:t>la colaboración de maestros y padres de familia para salvaguardar la integridad y educación plena de las y los educandos; y </a:t>
            </a:r>
            <a:endParaRPr lang="es-MX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b="1" dirty="0" smtClean="0"/>
          </a:p>
          <a:p>
            <a:pPr indent="-342900" algn="just">
              <a:buFont typeface="Wingdings" panose="05000000000000000000" pitchFamily="2" charset="2"/>
              <a:buChar char="q"/>
            </a:pPr>
            <a:r>
              <a:rPr lang="es-MX" sz="2400" b="1" dirty="0" smtClean="0"/>
              <a:t>Vigilar </a:t>
            </a:r>
            <a:r>
              <a:rPr lang="es-MX" sz="2400" b="1" dirty="0"/>
              <a:t>el cumplimiento de la normalidad </a:t>
            </a:r>
            <a:r>
              <a:rPr lang="es-MX" sz="2400" b="1" dirty="0" smtClean="0"/>
              <a:t>mínima (elementos indispensables que una escuela debe cumplir para su eficaz funcionamiento) </a:t>
            </a:r>
            <a:r>
              <a:rPr lang="es-MX" sz="2400" b="1" dirty="0"/>
              <a:t>en los centros escolares. </a:t>
            </a:r>
          </a:p>
        </p:txBody>
      </p:sp>
      <p:sp>
        <p:nvSpPr>
          <p:cNvPr id="6" name="7 Rectángulo"/>
          <p:cNvSpPr/>
          <p:nvPr/>
        </p:nvSpPr>
        <p:spPr>
          <a:xfrm>
            <a:off x="827393" y="259334"/>
            <a:ext cx="8425127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20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666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41</a:t>
            </a:fld>
            <a:endParaRPr lang="es-MX" dirty="0"/>
          </a:p>
        </p:txBody>
      </p:sp>
      <p:sp>
        <p:nvSpPr>
          <p:cNvPr id="17" name="14 CuadroTexto"/>
          <p:cNvSpPr txBox="1"/>
          <p:nvPr/>
        </p:nvSpPr>
        <p:spPr>
          <a:xfrm>
            <a:off x="1187624" y="1578272"/>
            <a:ext cx="74443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/>
              <a:t>Los CEPS </a:t>
            </a:r>
            <a:r>
              <a:rPr lang="es-MX" sz="2400" dirty="0"/>
              <a:t>son una de las figuras más importantes dentro del ámbito del gasto federalizado; existen alrededor de 180 mil en el país. </a:t>
            </a:r>
            <a:endParaRPr lang="es-MX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/>
              <a:t>Existencia </a:t>
            </a:r>
            <a:r>
              <a:rPr lang="es-MX" sz="2400" dirty="0"/>
              <a:t>generalizada y el nivel de consolidación que han alcanzado. </a:t>
            </a:r>
            <a:endParaRPr lang="es-MX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/>
              <a:t>Disponibilidad del Registro Público de los Consejos Escolares de Participación Social en la Educación (REPUCE), el cual permite una comunicación en línea de suma utilidad.</a:t>
            </a:r>
          </a:p>
        </p:txBody>
      </p:sp>
      <p:sp>
        <p:nvSpPr>
          <p:cNvPr id="6" name="4 Rectángulo"/>
          <p:cNvSpPr/>
          <p:nvPr/>
        </p:nvSpPr>
        <p:spPr>
          <a:xfrm>
            <a:off x="611560" y="807095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Calibri"/>
                <a:cs typeface="Times New Roman"/>
              </a:rPr>
              <a:t>Fortalezas</a:t>
            </a:r>
            <a:endParaRPr lang="es-MX" sz="2000" b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7" name="7 Rectángulo"/>
          <p:cNvSpPr/>
          <p:nvPr/>
        </p:nvSpPr>
        <p:spPr>
          <a:xfrm>
            <a:off x="2361025" y="259334"/>
            <a:ext cx="6797823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1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84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42</a:t>
            </a:fld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043608" y="764704"/>
            <a:ext cx="486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Calibri"/>
                <a:cs typeface="Times New Roman"/>
              </a:rPr>
              <a:t>Áreas de Mejora</a:t>
            </a:r>
            <a:endParaRPr lang="es-MX" sz="2400" b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13" name="12 Triángulo isósceles"/>
          <p:cNvSpPr/>
          <p:nvPr/>
        </p:nvSpPr>
        <p:spPr>
          <a:xfrm rot="5400000">
            <a:off x="654624" y="1212142"/>
            <a:ext cx="288033" cy="401271"/>
          </a:xfrm>
          <a:prstGeom prst="triangle">
            <a:avLst>
              <a:gd name="adj" fmla="val 5962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4 CuadroTexto"/>
          <p:cNvSpPr txBox="1"/>
          <p:nvPr/>
        </p:nvSpPr>
        <p:spPr>
          <a:xfrm>
            <a:off x="1187624" y="1268760"/>
            <a:ext cx="74443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No </a:t>
            </a:r>
            <a:r>
              <a:rPr lang="es-MX" sz="2400" dirty="0"/>
              <a:t>se han consolidado los Consejos de nivel </a:t>
            </a:r>
            <a:r>
              <a:rPr lang="es-MX" sz="2400" dirty="0" smtClean="0"/>
              <a:t>municipal y los que existen en general no operan, </a:t>
            </a:r>
            <a:r>
              <a:rPr lang="es-MX" sz="2400" dirty="0"/>
              <a:t>y en los de nivel </a:t>
            </a:r>
            <a:r>
              <a:rPr lang="es-MX" sz="2400" dirty="0" smtClean="0"/>
              <a:t>estatal </a:t>
            </a:r>
            <a:r>
              <a:rPr lang="es-MX" sz="2400" dirty="0"/>
              <a:t>se tienen casos en que no </a:t>
            </a:r>
            <a:r>
              <a:rPr lang="es-MX" sz="2400" dirty="0" smtClean="0"/>
              <a:t>están constituidos conforme a la normativa y no se </a:t>
            </a:r>
            <a:r>
              <a:rPr lang="es-MX" sz="2400" dirty="0"/>
              <a:t>realizan las reuniones de trabajo previstas por la </a:t>
            </a:r>
            <a:r>
              <a:rPr lang="es-MX" sz="2400" dirty="0" smtClean="0"/>
              <a:t>misma.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L</a:t>
            </a:r>
            <a:r>
              <a:rPr lang="es-MX" sz="2400" dirty="0" smtClean="0"/>
              <a:t>a difusión de la información de la plantilla docente y personal administrativo de los centros escolares entre los padres de familia aún es reducida y se observa resistencia a otorgarla. La LGE considera este aspecto como un derecho a solicitar por los padres y no como una obligación institucional.</a:t>
            </a:r>
            <a:endParaRPr lang="es-MX" sz="2400" dirty="0"/>
          </a:p>
          <a:p>
            <a:pPr algn="just"/>
            <a:endParaRPr lang="es-MX" sz="2400" dirty="0"/>
          </a:p>
        </p:txBody>
      </p:sp>
      <p:sp>
        <p:nvSpPr>
          <p:cNvPr id="7" name="12 Triángulo isósceles"/>
          <p:cNvSpPr/>
          <p:nvPr/>
        </p:nvSpPr>
        <p:spPr>
          <a:xfrm rot="5400000">
            <a:off x="590943" y="3840434"/>
            <a:ext cx="360041" cy="40127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2361025" y="259334"/>
            <a:ext cx="6797823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1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566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43</a:t>
            </a:fld>
            <a:endParaRPr lang="es-MX" dirty="0"/>
          </a:p>
        </p:txBody>
      </p:sp>
      <p:sp>
        <p:nvSpPr>
          <p:cNvPr id="13" name="12 Triángulo isósceles"/>
          <p:cNvSpPr/>
          <p:nvPr/>
        </p:nvSpPr>
        <p:spPr>
          <a:xfrm rot="5400000">
            <a:off x="654624" y="1716196"/>
            <a:ext cx="288033" cy="401271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4 CuadroTexto"/>
          <p:cNvSpPr txBox="1"/>
          <p:nvPr/>
        </p:nvSpPr>
        <p:spPr>
          <a:xfrm>
            <a:off x="1187624" y="1700808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Una alta proporción de los consejos no registra sus actas de constitución, así como tampoco las relativas a la primera y segunda sesiones y el informe anual de actividades.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Los padres de familia no son los que preferentemente tienen acceso al REPUCE para el registro de sus actividades, es reducida la capacitación al respecto y existe resistencia a que participen en esa actividad.</a:t>
            </a:r>
          </a:p>
          <a:p>
            <a:pPr algn="just"/>
            <a:endParaRPr lang="es-MX" sz="2400" dirty="0"/>
          </a:p>
        </p:txBody>
      </p:sp>
      <p:sp>
        <p:nvSpPr>
          <p:cNvPr id="8" name="4 Rectángulo"/>
          <p:cNvSpPr/>
          <p:nvPr/>
        </p:nvSpPr>
        <p:spPr>
          <a:xfrm>
            <a:off x="1043608" y="807095"/>
            <a:ext cx="486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Calibri"/>
                <a:cs typeface="Times New Roman"/>
              </a:rPr>
              <a:t>Áreas de Mejora</a:t>
            </a:r>
            <a:endParaRPr lang="es-MX" sz="2400" b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7" name="12 Triángulo isósceles"/>
          <p:cNvSpPr/>
          <p:nvPr/>
        </p:nvSpPr>
        <p:spPr>
          <a:xfrm rot="5400000">
            <a:off x="668179" y="3588404"/>
            <a:ext cx="288033" cy="401271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7 Rectángulo"/>
          <p:cNvSpPr/>
          <p:nvPr/>
        </p:nvSpPr>
        <p:spPr>
          <a:xfrm>
            <a:off x="2361025" y="259334"/>
            <a:ext cx="6797823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1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70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smtClean="0"/>
              <a:t>ASF | </a:t>
            </a:r>
            <a:fld id="{D70C8BFD-2DC2-48A4-8E2B-3CE0D58E2195}" type="slidenum">
              <a:rPr lang="es-MX" smtClean="0"/>
              <a:pPr>
                <a:defRPr/>
              </a:pPr>
              <a:t>44</a:t>
            </a:fld>
            <a:endParaRPr lang="es-MX" dirty="0"/>
          </a:p>
        </p:txBody>
      </p:sp>
      <p:sp>
        <p:nvSpPr>
          <p:cNvPr id="13" name="12 Triángulo isósceles"/>
          <p:cNvSpPr/>
          <p:nvPr/>
        </p:nvSpPr>
        <p:spPr>
          <a:xfrm rot="5400000">
            <a:off x="308139" y="1284148"/>
            <a:ext cx="288031" cy="401271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4 CuadroTexto"/>
          <p:cNvSpPr txBox="1"/>
          <p:nvPr/>
        </p:nvSpPr>
        <p:spPr>
          <a:xfrm>
            <a:off x="611560" y="1268760"/>
            <a:ext cx="83664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Existen algunos problemas operativos en el REPUCE, no hay respuesta en ocasiones a los problemas técnicos de esta plataforma informática.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Falta capacitación a los consejeros sobre sus funciones.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Avance desigual en cuanto al funcionamiento efectivo de los CEPS en función del interés y compromiso de las autoridades educativas estatales.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Insuficiente existencia de canales de expresión de quejas y denuncias y de mecanismos de atención a las mismas. </a:t>
            </a:r>
            <a:endParaRPr lang="es-MX" sz="2400" dirty="0"/>
          </a:p>
          <a:p>
            <a:pPr algn="just"/>
            <a:endParaRPr lang="es-MX" sz="2400" dirty="0"/>
          </a:p>
        </p:txBody>
      </p:sp>
      <p:sp>
        <p:nvSpPr>
          <p:cNvPr id="8" name="4 Rectángulo"/>
          <p:cNvSpPr/>
          <p:nvPr/>
        </p:nvSpPr>
        <p:spPr>
          <a:xfrm>
            <a:off x="683568" y="807095"/>
            <a:ext cx="48621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4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Calibri"/>
                <a:cs typeface="Times New Roman"/>
              </a:rPr>
              <a:t>Áreas de Mejora</a:t>
            </a:r>
            <a:endParaRPr lang="es-MX" sz="2400" b="1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7" name="12 Triángulo isósceles"/>
          <p:cNvSpPr/>
          <p:nvPr/>
        </p:nvSpPr>
        <p:spPr>
          <a:xfrm rot="5400000">
            <a:off x="308140" y="2724309"/>
            <a:ext cx="288032" cy="401271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12 Triángulo isósceles"/>
          <p:cNvSpPr/>
          <p:nvPr/>
        </p:nvSpPr>
        <p:spPr>
          <a:xfrm rot="5400000">
            <a:off x="308141" y="3516397"/>
            <a:ext cx="288030" cy="401271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12 Triángulo isósceles"/>
          <p:cNvSpPr/>
          <p:nvPr/>
        </p:nvSpPr>
        <p:spPr>
          <a:xfrm rot="5400000">
            <a:off x="308141" y="4956557"/>
            <a:ext cx="288030" cy="401271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7 Rectángulo"/>
          <p:cNvSpPr/>
          <p:nvPr/>
        </p:nvSpPr>
        <p:spPr>
          <a:xfrm>
            <a:off x="2361025" y="259334"/>
            <a:ext cx="6797823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1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71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539552" y="260648"/>
            <a:ext cx="8424936" cy="6534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04E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MX" sz="1800" b="1" dirty="0" smtClean="0">
                <a:cs typeface="Arial" pitchFamily="34" charset="0"/>
              </a:rPr>
              <a:t> </a:t>
            </a:r>
            <a:endParaRPr lang="es-MX" sz="1800" b="1" dirty="0">
              <a:solidFill>
                <a:srgbClr val="C00000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-25810" y="1268760"/>
            <a:ext cx="588097" cy="400889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1284538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INTEGRACIÓN </a:t>
            </a:r>
            <a:r>
              <a:rPr lang="es-MX" sz="2000" b="1" dirty="0" smtClean="0"/>
              <a:t>Y OPERACIÓN</a:t>
            </a:r>
            <a:endParaRPr lang="es-MX" sz="2000" dirty="0"/>
          </a:p>
        </p:txBody>
      </p:sp>
      <p:sp>
        <p:nvSpPr>
          <p:cNvPr id="15" name="14 Rectángulo"/>
          <p:cNvSpPr/>
          <p:nvPr/>
        </p:nvSpPr>
        <p:spPr>
          <a:xfrm>
            <a:off x="-25810" y="2060848"/>
            <a:ext cx="588097" cy="40088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2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539552" y="2092405"/>
            <a:ext cx="8412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 smtClean="0"/>
              <a:t>CAPACITACIÓN Y ASISTENCIA</a:t>
            </a:r>
            <a:endParaRPr lang="es-MX" sz="2000" b="1" dirty="0"/>
          </a:p>
        </p:txBody>
      </p:sp>
      <p:sp>
        <p:nvSpPr>
          <p:cNvPr id="17" name="16 Rectángulo"/>
          <p:cNvSpPr/>
          <p:nvPr/>
        </p:nvSpPr>
        <p:spPr>
          <a:xfrm>
            <a:off x="-25810" y="2816593"/>
            <a:ext cx="588097" cy="4008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3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2780928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MECANISMOS DE ATENCIÓN DE QUEJAS, DENUNCIAS Y SUGERENCIAS</a:t>
            </a:r>
            <a:endParaRPr lang="es-MX" sz="2000" dirty="0"/>
          </a:p>
        </p:txBody>
      </p:sp>
      <p:sp>
        <p:nvSpPr>
          <p:cNvPr id="19" name="18 Rectángulo"/>
          <p:cNvSpPr/>
          <p:nvPr/>
        </p:nvSpPr>
        <p:spPr>
          <a:xfrm>
            <a:off x="-25810" y="3717032"/>
            <a:ext cx="588097" cy="4008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4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539552" y="3752106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TRANSPARENCIA Y DIFUSIÓN</a:t>
            </a:r>
            <a:endParaRPr lang="es-MX" sz="2000" dirty="0"/>
          </a:p>
        </p:txBody>
      </p:sp>
      <p:sp>
        <p:nvSpPr>
          <p:cNvPr id="21" name="20 Rectángulo"/>
          <p:cNvSpPr/>
          <p:nvPr/>
        </p:nvSpPr>
        <p:spPr>
          <a:xfrm>
            <a:off x="-25810" y="4532545"/>
            <a:ext cx="588097" cy="400889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5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539552" y="4521314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/>
              <a:t>EVALUACIÓN DE LA GESTIÓN Y RESULTADOS</a:t>
            </a:r>
            <a:endParaRPr lang="es-MX" sz="2000" dirty="0"/>
          </a:p>
        </p:txBody>
      </p:sp>
      <p:sp>
        <p:nvSpPr>
          <p:cNvPr id="23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smtClean="0"/>
              <a:t>ASF | </a:t>
            </a:r>
            <a:fld id="{84A061B7-DB29-4DFF-831E-1DA0B6936721}" type="slidenum">
              <a:rPr lang="es-MX" smtClean="0"/>
              <a:pPr>
                <a:defRPr/>
              </a:pPr>
              <a:t>45</a:t>
            </a:fld>
            <a:endParaRPr lang="es-MX" dirty="0"/>
          </a:p>
        </p:txBody>
      </p:sp>
      <p:sp>
        <p:nvSpPr>
          <p:cNvPr id="24" name="7 Rectángulo"/>
          <p:cNvSpPr/>
          <p:nvPr/>
        </p:nvSpPr>
        <p:spPr>
          <a:xfrm>
            <a:off x="2361025" y="259334"/>
            <a:ext cx="6797823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1600" dirty="0" smtClean="0">
                <a:solidFill>
                  <a:schemeClr val="accent4"/>
                </a:solidFill>
                <a:latin typeface="+mj-lt"/>
              </a:rPr>
              <a:t>CONSEJOS DE PARTICIPACIÓN SOCIAL EN LA EDUCACIÓN</a:t>
            </a:r>
            <a:endParaRPr lang="es-MX" sz="1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69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654614" y="3182327"/>
            <a:ext cx="7157746" cy="19132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200" dirty="0" smtClean="0">
                <a:solidFill>
                  <a:schemeClr val="tx1"/>
                </a:solidFill>
              </a:rPr>
              <a:t>Verificar la existencia y funcionamiento de un área encargada de brindar atención y seguimiento a las labores de los Consejos de Participación Social en Educación en la entidad </a:t>
            </a:r>
            <a:r>
              <a:rPr lang="es-MX" sz="2200" dirty="0">
                <a:solidFill>
                  <a:schemeClr val="tx1"/>
                </a:solidFill>
              </a:rPr>
              <a:t>f</a:t>
            </a:r>
            <a:r>
              <a:rPr lang="es-MX" sz="2200" dirty="0" smtClean="0">
                <a:solidFill>
                  <a:schemeClr val="tx1"/>
                </a:solidFill>
              </a:rPr>
              <a:t>ederativa.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46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673993" y="2780928"/>
            <a:ext cx="4434652" cy="57275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200" b="1" dirty="0" smtClean="0"/>
              <a:t>RESULTADO 1.1.1</a:t>
            </a:r>
            <a:endParaRPr lang="es-MX" sz="2200" b="1" dirty="0"/>
          </a:p>
        </p:txBody>
      </p:sp>
      <p:sp>
        <p:nvSpPr>
          <p:cNvPr id="14" name="13 Rectángulo"/>
          <p:cNvSpPr/>
          <p:nvPr/>
        </p:nvSpPr>
        <p:spPr>
          <a:xfrm>
            <a:off x="673993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94575" y="1435651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1.1 Constatar la existencia de las figuras de participación social correspondientes y su integración conforme a la normativa.</a:t>
            </a:r>
            <a:endParaRPr lang="es-MX" sz="2200" i="1" dirty="0"/>
          </a:p>
        </p:txBody>
      </p:sp>
    </p:spTree>
    <p:extLst>
      <p:ext uri="{BB962C8B-B14F-4D97-AF65-F5344CB8AC3E}">
        <p14:creationId xmlns:p14="http://schemas.microsoft.com/office/powerpoint/2010/main" val="7794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971600" y="3275083"/>
            <a:ext cx="5472608" cy="173809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 smtClean="0">
                <a:solidFill>
                  <a:schemeClr val="tx1"/>
                </a:solidFill>
              </a:rPr>
              <a:t>Constatar </a:t>
            </a:r>
            <a:r>
              <a:rPr lang="es-MX" sz="2300" dirty="0">
                <a:solidFill>
                  <a:schemeClr val="tx1"/>
                </a:solidFill>
              </a:rPr>
              <a:t>la constitución y operación del Consejo Estatal de Participación Social en la </a:t>
            </a:r>
            <a:r>
              <a:rPr lang="es-MX" sz="2300" dirty="0" smtClean="0">
                <a:solidFill>
                  <a:schemeClr val="tx1"/>
                </a:solidFill>
              </a:rPr>
              <a:t>Educación.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47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971600" y="2873442"/>
            <a:ext cx="3342735" cy="56955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1.1.2</a:t>
            </a:r>
            <a:endParaRPr lang="es-MX" sz="23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94575" y="1435651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1.1 Constatar la existencia de las figuras de participación social correspondientes y su integración conforme a la normativa.</a:t>
            </a:r>
            <a:endParaRPr lang="es-MX" sz="2200" i="1" dirty="0"/>
          </a:p>
        </p:txBody>
      </p:sp>
      <p:sp>
        <p:nvSpPr>
          <p:cNvPr id="22" name="13 Rectángulo"/>
          <p:cNvSpPr/>
          <p:nvPr/>
        </p:nvSpPr>
        <p:spPr>
          <a:xfrm>
            <a:off x="673993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771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339466" y="3262425"/>
            <a:ext cx="5176750" cy="239882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Constatar </a:t>
            </a:r>
            <a:r>
              <a:rPr lang="es-MX" sz="2300" dirty="0">
                <a:solidFill>
                  <a:schemeClr val="tx1"/>
                </a:solidFill>
              </a:rPr>
              <a:t>la constitución y operación de los Consejos Municipales de Participación Social en la Educación, en los municipios </a:t>
            </a:r>
            <a:r>
              <a:rPr lang="es-MX" sz="2300" dirty="0" smtClean="0">
                <a:solidFill>
                  <a:schemeClr val="tx1"/>
                </a:solidFill>
              </a:rPr>
              <a:t>correspondientes.</a:t>
            </a:r>
            <a:endParaRPr lang="es-MX" sz="2300" dirty="0">
              <a:solidFill>
                <a:schemeClr val="tx1"/>
              </a:solidFill>
            </a:endParaRPr>
          </a:p>
          <a:p>
            <a:pPr lvl="0" algn="just"/>
            <a:endParaRPr lang="es-MX" sz="2300" dirty="0" smtClean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48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339466" y="2956668"/>
            <a:ext cx="3437896" cy="54434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1.1.3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94575" y="1435651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1.1 Constatar la existencia de las figuras de participación social correspondientes y su integración conforme a la normativa.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87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23040" y="3023452"/>
            <a:ext cx="6085264" cy="24937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Establecer </a:t>
            </a:r>
            <a:r>
              <a:rPr lang="es-MX" sz="2300" dirty="0">
                <a:solidFill>
                  <a:schemeClr val="tx1"/>
                </a:solidFill>
              </a:rPr>
              <a:t>el número total de centros </a:t>
            </a:r>
            <a:r>
              <a:rPr lang="es-MX" sz="2300" dirty="0" smtClean="0">
                <a:solidFill>
                  <a:schemeClr val="tx1"/>
                </a:solidFill>
              </a:rPr>
              <a:t>escolares </a:t>
            </a:r>
            <a:r>
              <a:rPr lang="es-MX" sz="2300" dirty="0">
                <a:solidFill>
                  <a:schemeClr val="tx1"/>
                </a:solidFill>
              </a:rPr>
              <a:t>de educación primaria que funcionan dentro de la entidad </a:t>
            </a:r>
            <a:r>
              <a:rPr lang="es-MX" sz="2300" dirty="0" smtClean="0">
                <a:solidFill>
                  <a:schemeClr val="tx1"/>
                </a:solidFill>
              </a:rPr>
              <a:t>federativa que disponen de un CEPS instalado.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49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208200" y="2757375"/>
            <a:ext cx="3277119" cy="59961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1.1.4</a:t>
            </a:r>
            <a:endParaRPr lang="es-MX" sz="23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73951" y="1410902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1.1 Constatar la existencia de las figuras de participación social correspondientes y su integración conforme a la normativa.</a:t>
            </a:r>
            <a:endParaRPr lang="es-MX" sz="2200" i="1" dirty="0"/>
          </a:p>
        </p:txBody>
      </p:sp>
      <p:sp>
        <p:nvSpPr>
          <p:cNvPr id="22" name="13 Rectángulo"/>
          <p:cNvSpPr/>
          <p:nvPr/>
        </p:nvSpPr>
        <p:spPr>
          <a:xfrm>
            <a:off x="827584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224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5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7 Rectángulo"/>
          <p:cNvSpPr/>
          <p:nvPr/>
        </p:nvSpPr>
        <p:spPr>
          <a:xfrm>
            <a:off x="2018449" y="218047"/>
            <a:ext cx="7092968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 smtClean="0"/>
              <a:t>PARTICIPACIÓN SOCIAL EN EL GASTO FEDERALIZADO</a:t>
            </a:r>
            <a:endParaRPr lang="es-MX" sz="20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251520" y="6093296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Secretaría de Salud. DGCES</a:t>
            </a:r>
            <a:endParaRPr lang="es-MX" sz="1400" dirty="0"/>
          </a:p>
        </p:txBody>
      </p:sp>
      <p:sp>
        <p:nvSpPr>
          <p:cNvPr id="10" name="Rectángulo 9"/>
          <p:cNvSpPr/>
          <p:nvPr/>
        </p:nvSpPr>
        <p:spPr>
          <a:xfrm>
            <a:off x="467544" y="764704"/>
            <a:ext cx="8424936" cy="8309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Principales figuras participativas  en el Ramo General 33 y en otros programas del gasto federalizado</a:t>
            </a:r>
          </a:p>
        </p:txBody>
      </p:sp>
      <p:sp>
        <p:nvSpPr>
          <p:cNvPr id="12" name="Rectángulo 18"/>
          <p:cNvSpPr/>
          <p:nvPr/>
        </p:nvSpPr>
        <p:spPr>
          <a:xfrm>
            <a:off x="467544" y="4440793"/>
            <a:ext cx="8424936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00204E"/>
                </a:solidFill>
                <a:latin typeface="Arial"/>
              </a:rPr>
              <a:t>Dichas </a:t>
            </a:r>
            <a:r>
              <a:rPr lang="es-MX" sz="2400" b="1" dirty="0">
                <a:solidFill>
                  <a:srgbClr val="00204E"/>
                </a:solidFill>
                <a:latin typeface="Arial"/>
              </a:rPr>
              <a:t>figuras corresponden a </a:t>
            </a:r>
            <a:r>
              <a:rPr lang="es-MX" sz="2400" b="1" dirty="0" smtClean="0">
                <a:solidFill>
                  <a:srgbClr val="00204E"/>
                </a:solidFill>
                <a:latin typeface="Arial"/>
              </a:rPr>
              <a:t>fondos y programas </a:t>
            </a:r>
            <a:r>
              <a:rPr lang="es-MX" sz="2400" b="1" dirty="0">
                <a:solidFill>
                  <a:srgbClr val="00204E"/>
                </a:solidFill>
                <a:latin typeface="Arial"/>
              </a:rPr>
              <a:t>que significan alrededor del </a:t>
            </a:r>
            <a:r>
              <a:rPr lang="es-MX" sz="2400" b="1" dirty="0" smtClean="0">
                <a:solidFill>
                  <a:srgbClr val="00204E"/>
                </a:solidFill>
                <a:latin typeface="Arial"/>
              </a:rPr>
              <a:t>60% </a:t>
            </a:r>
            <a:r>
              <a:rPr lang="es-MX" sz="2400" b="1" dirty="0">
                <a:solidFill>
                  <a:srgbClr val="00204E"/>
                </a:solidFill>
                <a:latin typeface="Arial"/>
              </a:rPr>
              <a:t>del gasto federalizado</a:t>
            </a:r>
            <a:r>
              <a:rPr lang="es-MX" sz="2400" b="1" dirty="0" smtClean="0">
                <a:solidFill>
                  <a:srgbClr val="00204E"/>
                </a:solidFill>
                <a:latin typeface="Arial"/>
              </a:rPr>
              <a:t>. El resto del recurso, en su mayor proporción, no posibilita una vigilancia directa de los beneficiarios</a:t>
            </a:r>
            <a:endParaRPr lang="es-MX" sz="2400" b="1" dirty="0">
              <a:solidFill>
                <a:srgbClr val="00204E"/>
              </a:solidFill>
              <a:latin typeface="Arial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7544" y="1700808"/>
            <a:ext cx="8424936" cy="2451953"/>
          </a:xfrm>
          <a:prstGeom prst="rect">
            <a:avLst/>
          </a:prstGeom>
          <a:solidFill>
            <a:srgbClr val="00204E">
              <a:lumMod val="10000"/>
              <a:lumOff val="90000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pPr marL="714375" marR="0" lvl="1" indent="-2571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B931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</a:rPr>
              <a:t>Consejos Escolares de Participación Social.</a:t>
            </a:r>
          </a:p>
          <a:p>
            <a:pPr marL="714375" marR="0" lvl="1" indent="-2571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B931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</a:rPr>
              <a:t>Avales Ciudadanos del Sector Salud.</a:t>
            </a:r>
          </a:p>
          <a:p>
            <a:pPr marL="714375" marR="0" lvl="1" indent="-2571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B931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</a:rPr>
              <a:t>Comités de Beneficiarios del FISM.</a:t>
            </a:r>
          </a:p>
          <a:p>
            <a:pPr marL="714375" marR="0" lvl="1" indent="-2571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B931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</a:rPr>
              <a:t>Comités de Desayunos Escolares.</a:t>
            </a:r>
          </a:p>
          <a:p>
            <a:pPr marL="714375" marR="0" lvl="1" indent="-25717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B93131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</a:rPr>
              <a:t>Consejos Ciudadanos de Seguridad Pública.</a:t>
            </a:r>
          </a:p>
        </p:txBody>
      </p:sp>
    </p:spTree>
    <p:extLst>
      <p:ext uri="{BB962C8B-B14F-4D97-AF65-F5344CB8AC3E}">
        <p14:creationId xmlns:p14="http://schemas.microsoft.com/office/powerpoint/2010/main" val="15949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439064" y="2922095"/>
            <a:ext cx="5869240" cy="28049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Verificar </a:t>
            </a:r>
            <a:r>
              <a:rPr lang="es-MX" sz="2300" dirty="0">
                <a:solidFill>
                  <a:schemeClr val="tx1"/>
                </a:solidFill>
              </a:rPr>
              <a:t>la </a:t>
            </a:r>
            <a:r>
              <a:rPr lang="es-MX" sz="2300" dirty="0" smtClean="0">
                <a:solidFill>
                  <a:schemeClr val="tx1"/>
                </a:solidFill>
              </a:rPr>
              <a:t>constitución y operación de </a:t>
            </a:r>
            <a:r>
              <a:rPr lang="es-MX" sz="2300" dirty="0">
                <a:solidFill>
                  <a:schemeClr val="tx1"/>
                </a:solidFill>
              </a:rPr>
              <a:t>los Consejos Escolares de Participación </a:t>
            </a:r>
            <a:r>
              <a:rPr lang="es-MX" sz="2300" dirty="0" smtClean="0">
                <a:solidFill>
                  <a:schemeClr val="tx1"/>
                </a:solidFill>
              </a:rPr>
              <a:t>Social en la Educación, a más tardar en la 2da. quincena del ciclo escolar, en las </a:t>
            </a:r>
            <a:r>
              <a:rPr lang="es-MX" sz="2300" dirty="0">
                <a:solidFill>
                  <a:schemeClr val="tx1"/>
                </a:solidFill>
              </a:rPr>
              <a:t>escuelas públicas </a:t>
            </a:r>
            <a:r>
              <a:rPr lang="es-MX" sz="2300" dirty="0" smtClean="0">
                <a:solidFill>
                  <a:schemeClr val="tx1"/>
                </a:solidFill>
              </a:rPr>
              <a:t>de una muestra de auditoría. 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50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401424" y="2636912"/>
            <a:ext cx="3321103" cy="576064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1.1.5</a:t>
            </a:r>
            <a:endParaRPr lang="es-MX" sz="23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268238" y="1442357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1.1 Constatar la existencia de las figuras de participación social correspondientes y su integración conforme a la normativa.</a:t>
            </a:r>
            <a:endParaRPr lang="es-MX" sz="2200" i="1" dirty="0"/>
          </a:p>
        </p:txBody>
      </p:sp>
      <p:sp>
        <p:nvSpPr>
          <p:cNvPr id="22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032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477920" y="2725381"/>
            <a:ext cx="6190424" cy="315189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Constatar que se efectuó la Primera Sesión del CEPS, entre la 2da. y 3ra. quincena del ciclo escolar, con el objeto de dar a conocer la incorporación de la escuela a los diferentes programas gubernamentales, así como la ruta de mejora para el ciclo escolar vigente.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51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10108" y="2449628"/>
            <a:ext cx="3201117" cy="619332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1.2.1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49151" y="1417795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  <a:endParaRPr lang="es-MX" sz="2200" i="1" dirty="0"/>
          </a:p>
        </p:txBody>
      </p:sp>
      <p:sp>
        <p:nvSpPr>
          <p:cNvPr id="19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74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007016" y="2853288"/>
            <a:ext cx="5797232" cy="244792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Verificar que las autoridades escolares entregaron a los padres de familia las plantillas de personal docente y empleados adscritos a cada centro escolar. 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52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020752" y="2593868"/>
            <a:ext cx="3145169" cy="547100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1.2.2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50304" y="1453612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22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23040" y="2943493"/>
            <a:ext cx="5797232" cy="278976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Constatar que los CEPS de la muestra auditada verificaron la consistencia de las plantillas de personal docente y empleados adscritos a cada centro escolar. 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53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155488" y="2665800"/>
            <a:ext cx="3233136" cy="691192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1.2.3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7712" y="1409609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26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23040" y="2849277"/>
            <a:ext cx="6013256" cy="29559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Constatar que se efectuó la Segunda Sesión del CEPS, en la 2da. </a:t>
            </a:r>
            <a:r>
              <a:rPr lang="es-MX" sz="2300" dirty="0">
                <a:solidFill>
                  <a:schemeClr val="tx1"/>
                </a:solidFill>
              </a:rPr>
              <a:t>q</a:t>
            </a:r>
            <a:r>
              <a:rPr lang="es-MX" sz="2300" dirty="0" smtClean="0">
                <a:solidFill>
                  <a:schemeClr val="tx1"/>
                </a:solidFill>
              </a:rPr>
              <a:t>uincena del sexto mes del ciclo escolar, para compartir avances sobre las actividades realizadas conforme a su plan de trabajo.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54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186609" y="2626231"/>
            <a:ext cx="3672970" cy="586745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1.2.4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7712" y="1409609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172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547664" y="2857332"/>
            <a:ext cx="5544616" cy="26599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Verificar para una muestra de CEPS, que se realizó la revisión de la normalidad mínima del centro escolar (cumplimiento del calendario escolar, asistencia de docentes, inicio puntual de clases, etc.)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55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37400" y="2507405"/>
            <a:ext cx="3386719" cy="633563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1.2.5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74086" y="1437535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58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395519" y="2831572"/>
            <a:ext cx="5768769" cy="27576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Acreditar la constitución y actividades de los CEPS (primera sesión, segunda sesión e informe anual de actividades) estén debidamente inscritas en el Registro Público de los Consejos de Participación Social en la Educación (REPUCE).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56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385231" y="2451607"/>
            <a:ext cx="2749319" cy="500382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1.2.6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7712" y="1409609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10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007016" y="2861473"/>
            <a:ext cx="5365184" cy="20796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300" dirty="0" smtClean="0">
                <a:solidFill>
                  <a:schemeClr val="tx1"/>
                </a:solidFill>
              </a:rPr>
              <a:t>Constatar que el presidente del CEPS es el encargado preferente de subir información al REPUCE.</a:t>
            </a:r>
            <a:endParaRPr lang="es-MX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57</a:t>
            </a:fld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-25810" y="980728"/>
            <a:ext cx="588097" cy="400889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1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1012286"/>
            <a:ext cx="3839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/>
              <a:t>INTEGRACIÓN Y OPERACIÓN</a:t>
            </a:r>
            <a:endParaRPr lang="es-MX" sz="20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984176" y="2492896"/>
            <a:ext cx="3277119" cy="648072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1.2.7</a:t>
            </a:r>
            <a:endParaRPr lang="es-MX" sz="23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7712" y="1409609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1.2 Verificar que las figuras de participación social realizaron todas las actividades previstas en la norma.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193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34148" y="3009492"/>
            <a:ext cx="6290180" cy="257974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2300" dirty="0" smtClean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pPr lvl="0" algn="just"/>
            <a:r>
              <a:rPr lang="es-MX" sz="23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Verificar que los padres de familia integrantes de los </a:t>
            </a:r>
            <a:r>
              <a:rPr lang="es-MX" sz="2300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CEPS </a:t>
            </a:r>
            <a:r>
              <a:rPr lang="es-MX" sz="23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de la muestra auditada recibieron </a:t>
            </a:r>
            <a:r>
              <a:rPr lang="es-MX" sz="2300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la capacitación </a:t>
            </a:r>
            <a:r>
              <a:rPr lang="es-MX" sz="23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necesaria y los materiales suficientes para el desarrollo de sus funciones.</a:t>
            </a:r>
            <a:endParaRPr lang="es-MX" sz="2300" dirty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lphaLcParenR"/>
            </a:pPr>
            <a:endParaRPr lang="es-MX" sz="2300" dirty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58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836712"/>
            <a:ext cx="588097" cy="40088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2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868269"/>
            <a:ext cx="8412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2000" b="1" dirty="0" smtClean="0"/>
              <a:t>CAPACITACION</a:t>
            </a:r>
            <a:endParaRPr lang="es-MX" sz="200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210338" y="2763377"/>
            <a:ext cx="3731922" cy="665623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2.1.1</a:t>
            </a:r>
            <a:endParaRPr lang="es-MX" sz="23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82628" y="1336658"/>
            <a:ext cx="8669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2.1 Constatar que la instancia coordinadora estatal otorgó la capacitación necesaria y los materiales suficientes a las figuras de participación social.</a:t>
            </a:r>
            <a:endParaRPr lang="es-MX" sz="2200" i="1" dirty="0"/>
          </a:p>
        </p:txBody>
      </p:sp>
      <p:sp>
        <p:nvSpPr>
          <p:cNvPr id="20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48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10358" y="2882804"/>
            <a:ext cx="5809914" cy="29944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2300" dirty="0" smtClean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pPr lvl="0" algn="just"/>
            <a:r>
              <a:rPr lang="es-MX" sz="23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Determinar si se proporcionó capacitación a los </a:t>
            </a:r>
            <a:r>
              <a:rPr lang="es-MX" sz="2300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CEPS </a:t>
            </a:r>
            <a:r>
              <a:rPr lang="es-MX" sz="230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por parte de las autoridades correspondientes para registrar en el REPUCE la información sobre la integración y funcionamiento de los consejos escolares.</a:t>
            </a:r>
            <a:endParaRPr lang="es-MX" sz="2300" dirty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lphaLcParenR"/>
            </a:pPr>
            <a:endParaRPr lang="es-MX" sz="2300" dirty="0">
              <a:solidFill>
                <a:schemeClr val="tx1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59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836712"/>
            <a:ext cx="588097" cy="40088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2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868269"/>
            <a:ext cx="8412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2000" b="1" dirty="0" smtClean="0"/>
              <a:t>CAPACITACION</a:t>
            </a:r>
            <a:endParaRPr lang="es-MX" sz="200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210358" y="2655994"/>
            <a:ext cx="3229659" cy="556982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2.1.2</a:t>
            </a:r>
            <a:endParaRPr lang="es-MX" sz="23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82628" y="1336658"/>
            <a:ext cx="8669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2.1 Constatar que la instancia coordinadora estatal otorgó la capacitación necesaria y los materiales suficientes a las figuras de participación social.</a:t>
            </a:r>
            <a:endParaRPr lang="es-MX" sz="2200" i="1" dirty="0"/>
          </a:p>
        </p:txBody>
      </p:sp>
      <p:sp>
        <p:nvSpPr>
          <p:cNvPr id="20" name="13 Rectángulo"/>
          <p:cNvSpPr/>
          <p:nvPr/>
        </p:nvSpPr>
        <p:spPr>
          <a:xfrm>
            <a:off x="827584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21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ctrTitle"/>
          </p:nvPr>
        </p:nvSpPr>
        <p:spPr>
          <a:xfrm>
            <a:off x="107504" y="1124744"/>
            <a:ext cx="8568952" cy="49685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s-MX" sz="4400" b="1" dirty="0" smtClean="0"/>
              <a:t>PARTICIPACIÓN SOCIAL EN EL SECTOR SALUD </a:t>
            </a:r>
            <a:br>
              <a:rPr lang="es-MX" sz="4400" b="1" dirty="0" smtClean="0"/>
            </a:br>
            <a:r>
              <a:rPr lang="es-MX" sz="4400" b="1" dirty="0" smtClean="0"/>
              <a:t>“AVAL CIUDADANO”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5363" name="2 Subtítulo"/>
          <p:cNvSpPr>
            <a:spLocks noGrp="1"/>
          </p:cNvSpPr>
          <p:nvPr>
            <p:ph type="subTitle" idx="1"/>
          </p:nvPr>
        </p:nvSpPr>
        <p:spPr>
          <a:xfrm>
            <a:off x="285720" y="4941168"/>
            <a:ext cx="8286808" cy="856387"/>
          </a:xfrm>
        </p:spPr>
        <p:txBody>
          <a:bodyPr/>
          <a:lstStyle/>
          <a:p>
            <a:r>
              <a:rPr lang="es-MX" sz="2400" dirty="0" smtClean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1256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405912" y="3016597"/>
            <a:ext cx="6747488" cy="2983594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 smtClean="0">
                <a:solidFill>
                  <a:schemeClr val="tx1"/>
                </a:solidFill>
              </a:rPr>
              <a:t>Constatar </a:t>
            </a:r>
            <a:r>
              <a:rPr lang="es-MX" sz="2300" dirty="0">
                <a:solidFill>
                  <a:schemeClr val="tx1"/>
                </a:solidFill>
              </a:rPr>
              <a:t>que las autoridades educativas locales en coordinación con las federales instrumentaron un sistema accesible a los Consejos Escolares de Participación Social, con la finalidad de captar </a:t>
            </a:r>
            <a:r>
              <a:rPr lang="es-MX" sz="2300" dirty="0" smtClean="0">
                <a:solidFill>
                  <a:schemeClr val="tx1"/>
                </a:solidFill>
              </a:rPr>
              <a:t>y atender sus </a:t>
            </a:r>
            <a:r>
              <a:rPr lang="es-MX" sz="2300" dirty="0">
                <a:solidFill>
                  <a:schemeClr val="tx1"/>
                </a:solidFill>
              </a:rPr>
              <a:t>quejas, denuncias y sugerencias.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60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6784" y="754613"/>
            <a:ext cx="588097" cy="4008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3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83568" y="720367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 smtClean="0"/>
              <a:t>MECANISMOS DE ATENCIÓN DE QUEJAS, DENUNCIAS Y SUGERENCIAS</a:t>
            </a:r>
            <a:endParaRPr lang="es-MX" sz="200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403648" y="2866244"/>
            <a:ext cx="3068049" cy="634764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3.1.1</a:t>
            </a:r>
            <a:endParaRPr lang="es-MX" sz="23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78614" y="1446314"/>
            <a:ext cx="8669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3.1 Verificar si dentro del esquema institucional en el que operan las figuras de participación social existen mecanismos de captación de sus quejas, denuncias o sugerencias.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53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683569" y="2662959"/>
            <a:ext cx="6408711" cy="249423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 smtClean="0">
                <a:solidFill>
                  <a:schemeClr val="tx1"/>
                </a:solidFill>
              </a:rPr>
              <a:t>Verificar </a:t>
            </a:r>
            <a:r>
              <a:rPr lang="es-MX" sz="2300" dirty="0">
                <a:solidFill>
                  <a:schemeClr val="tx1"/>
                </a:solidFill>
              </a:rPr>
              <a:t>que los </a:t>
            </a:r>
            <a:r>
              <a:rPr lang="es-MX" sz="2300" dirty="0" smtClean="0">
                <a:solidFill>
                  <a:schemeClr val="tx1"/>
                </a:solidFill>
              </a:rPr>
              <a:t>CEPS elaboraron el Informe Anual de Actividades correspondiente, durante la última quincena del ciclo escolar.</a:t>
            </a:r>
            <a:endParaRPr lang="es-ES" sz="2300" dirty="0" smtClean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61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19951"/>
            <a:ext cx="588097" cy="400889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4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1" y="908720"/>
            <a:ext cx="8327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/>
              <a:t>TRANSPARENCIA Y DIFUSIÓN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683569" y="2338882"/>
            <a:ext cx="3598374" cy="730078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4.1.1</a:t>
            </a:r>
            <a:endParaRPr lang="es-MX" sz="23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78614" y="1446314"/>
            <a:ext cx="8669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/>
              <a:t>4</a:t>
            </a:r>
            <a:r>
              <a:rPr lang="es-MX" sz="2200" i="1" dirty="0" smtClean="0"/>
              <a:t>.1 Verificar la elaboración de informes de resultados.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93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115617" y="2709297"/>
            <a:ext cx="6120679" cy="302395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 smtClean="0">
                <a:solidFill>
                  <a:schemeClr val="tx1"/>
                </a:solidFill>
              </a:rPr>
              <a:t>Verificar </a:t>
            </a:r>
            <a:r>
              <a:rPr lang="es-MX" sz="2300" dirty="0">
                <a:solidFill>
                  <a:schemeClr val="tx1"/>
                </a:solidFill>
              </a:rPr>
              <a:t>que </a:t>
            </a:r>
            <a:r>
              <a:rPr lang="es-MX" sz="2300" dirty="0" smtClean="0">
                <a:solidFill>
                  <a:schemeClr val="tx1"/>
                </a:solidFill>
              </a:rPr>
              <a:t>informes anuales de actividades de los CEPS se hicieron públicos en las escuelas mediante la exhibición de un cartel o documento que contenga el resumen de actividades, así como del origen y destino de los gastos.</a:t>
            </a:r>
            <a:endParaRPr lang="es-ES" sz="2300" dirty="0" smtClean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62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19951"/>
            <a:ext cx="588097" cy="400889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4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1" y="908720"/>
            <a:ext cx="8327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/>
              <a:t>TRANSPARENCIA Y DIFUSIÓN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1067021" y="2401672"/>
            <a:ext cx="3436649" cy="667288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4.2.1</a:t>
            </a:r>
            <a:endParaRPr lang="es-MX" sz="23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68238" y="1351777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4.2 Verificar la difusión a la ciudadanía de los resultados alcanzados por las figuras de participación social.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64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59633" y="2947094"/>
            <a:ext cx="6893767" cy="264214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 smtClean="0">
                <a:solidFill>
                  <a:schemeClr val="tx1"/>
                </a:solidFill>
              </a:rPr>
              <a:t>Conocer </a:t>
            </a:r>
            <a:r>
              <a:rPr lang="es-MX" sz="2300" dirty="0">
                <a:solidFill>
                  <a:schemeClr val="tx1"/>
                </a:solidFill>
              </a:rPr>
              <a:t>las evaluaciones sobre el desempeño realizadas a los consejos de participación social en la </a:t>
            </a:r>
            <a:r>
              <a:rPr lang="es-MX" sz="2300" dirty="0" smtClean="0">
                <a:solidFill>
                  <a:schemeClr val="tx1"/>
                </a:solidFill>
              </a:rPr>
              <a:t>educación en la entidad federativa.</a:t>
            </a:r>
            <a:endParaRPr lang="es-ES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63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19951"/>
            <a:ext cx="588097" cy="40088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5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1" y="908720"/>
            <a:ext cx="8327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 smtClean="0"/>
              <a:t>EVALUACIÓN DE LA GESTIÓN Y RESULTADOS</a:t>
            </a:r>
            <a:endParaRPr lang="es-MX" sz="200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259633" y="2719457"/>
            <a:ext cx="3870724" cy="637535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5.1.1</a:t>
            </a:r>
            <a:endParaRPr lang="es-MX" sz="2300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78614" y="1446314"/>
            <a:ext cx="8669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5.1 Constatar que el desempeño de las figuras de participación social haya sido objeto de una evaluación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19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259632" y="3251590"/>
            <a:ext cx="5904655" cy="212162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2300" dirty="0" smtClean="0">
                <a:solidFill>
                  <a:schemeClr val="tx1"/>
                </a:solidFill>
              </a:rPr>
              <a:t>Revisar las fortalezas y debilidades de los Consejos de Participación Social en Educación.</a:t>
            </a:r>
            <a:endParaRPr lang="es-ES" sz="2300" dirty="0">
              <a:solidFill>
                <a:schemeClr val="tx1"/>
              </a:solidFill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84A061B7-DB29-4DFF-831E-1DA0B6936721}" type="slidenum">
              <a:rPr lang="es-MX"/>
              <a:pPr>
                <a:defRPr/>
              </a:pPr>
              <a:t>64</a:t>
            </a:fld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-25810" y="919951"/>
            <a:ext cx="588097" cy="40088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5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1" y="908720"/>
            <a:ext cx="8327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MX" sz="2000" b="1" dirty="0" smtClean="0"/>
              <a:t>EVALUACIÓN DEL PROCESO DE PARTICIPACIÓN SOCIAL</a:t>
            </a:r>
            <a:endParaRPr lang="es-MX" sz="200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228800" y="2915269"/>
            <a:ext cx="3315355" cy="585739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300" b="1" dirty="0" smtClean="0"/>
              <a:t>RESULTADO 5.2.1</a:t>
            </a:r>
            <a:endParaRPr lang="es-MX" sz="23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78614" y="1446314"/>
            <a:ext cx="8669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i="1" dirty="0" smtClean="0"/>
              <a:t>5.2 Determinar con base en la información proporcionada las fortalezas y debilidades de la participación social en el sector educativo.</a:t>
            </a:r>
            <a:endParaRPr lang="es-MX" sz="2200" i="1" dirty="0"/>
          </a:p>
        </p:txBody>
      </p:sp>
      <p:sp>
        <p:nvSpPr>
          <p:cNvPr id="21" name="13 Rectángulo"/>
          <p:cNvSpPr/>
          <p:nvPr/>
        </p:nvSpPr>
        <p:spPr>
          <a:xfrm>
            <a:off x="818009" y="236560"/>
            <a:ext cx="850651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latin typeface="+mj-lt"/>
              </a:rPr>
              <a:t>CONSEJOS DE PARTICIPACIÓN SOCIAL EN LA EDUCACIÓN</a:t>
            </a:r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30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7772400" cy="3688443"/>
          </a:xfrm>
        </p:spPr>
        <p:txBody>
          <a:bodyPr/>
          <a:lstStyle/>
          <a:p>
            <a:pPr algn="ctr"/>
            <a:r>
              <a:rPr lang="es-MX" sz="4000" b="1" dirty="0" smtClean="0"/>
              <a:t>PARTICIPACIÓN </a:t>
            </a:r>
            <a:r>
              <a:rPr lang="es-MX" sz="4000" b="1" dirty="0"/>
              <a:t>SOCIAL EN EL FISM-DF </a:t>
            </a: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dirty="0"/>
              <a:t/>
            </a:r>
            <a:br>
              <a:rPr lang="es-MX" sz="4000" b="1" dirty="0"/>
            </a:br>
            <a:r>
              <a:rPr lang="es-MX" sz="3200" b="1" dirty="0" smtClean="0"/>
              <a:t/>
            </a:r>
            <a:br>
              <a:rPr lang="es-MX" sz="3200" b="1" dirty="0" smtClean="0"/>
            </a:br>
            <a:r>
              <a:rPr lang="es-MX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(COMITÉS DE OBRA)</a:t>
            </a:r>
            <a:br>
              <a:rPr lang="es-MX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es-MX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046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66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95536" y="1340768"/>
            <a:ext cx="8280920" cy="4896544"/>
          </a:xfrm>
          <a:prstGeom prst="roundRect">
            <a:avLst>
              <a:gd name="adj" fmla="val 8483"/>
            </a:avLst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Definición</a:t>
            </a:r>
            <a:endParaRPr kumimoji="0" lang="es-MX" sz="2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Los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comités de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obra, comités comunitarios o comités de contraloría social (o cualquier otra forma de organización social existente en el municipio) en el FISM-DF,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son las figuras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articipación Social,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la planeación, ejecución, seguimiento y evaluación de los proyectos que se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realizan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 los recursos del FISM-DF. 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Estos comités participan de manera honorífica y vigilan la correcta aplicación de los recursos públicos en obras y acciones del FISM-DF. 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2339751" y="253051"/>
            <a:ext cx="6732811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 FISM-DF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6281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539552" y="1096279"/>
            <a:ext cx="3096344" cy="297435"/>
          </a:xfrm>
          <a:prstGeom prst="roundRect">
            <a:avLst/>
          </a:prstGeo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FUNDAMENTO LEGAL: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365207" y="1484784"/>
            <a:ext cx="8101487" cy="37214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3" action="ppaction://hlinkfile"/>
              </a:rPr>
              <a:t>Ley General de Desarrollo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3" action="ppaction://hlinkfile"/>
              </a:rPr>
              <a:t>Social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artículos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10 fracción VII, 45 fracción VII y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61.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4" action="ppaction://hlinkfile"/>
              </a:rPr>
              <a:t>Ley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4" action="ppaction://hlinkfile"/>
              </a:rPr>
              <a:t>de Coordinación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4" action="ppaction://hlinkfile"/>
              </a:rPr>
              <a:t>Fiscal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, artículo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33, sección B, fracción II, inciso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b.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5" action="ppaction://hlinkfile"/>
              </a:rPr>
              <a:t>ACUERDO por el que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se modifica el diverso por el que se emiten los Lineamientos Generales para la Operación del Fondo de Aportaciones para la Infraestructura Social, publicado el 14 de febrero de 2014 y sus modificatorios el 13 de mayo de 2014 y 12 de marzo de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2015, numerales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2.5.1, 3.1.2 fracción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XII.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  <a:hlinkClick r:id="rId6" action="ppaction://hlinkfile"/>
              </a:rPr>
              <a:t>Manual de Operación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de los Agentes para el Desarrollo Local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FAIS, numeral 2.1.4.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470F29C5-6F28-4A7F-AA3A-0729EB99C7A2}" type="slidenum">
              <a:rPr kumimoji="0" lang="es-MX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67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13 Rectángulo"/>
          <p:cNvSpPr/>
          <p:nvPr/>
        </p:nvSpPr>
        <p:spPr>
          <a:xfrm>
            <a:off x="4423482" y="37689"/>
            <a:ext cx="48965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COMITES DE OBRA DEL FISMDF</a:t>
            </a:r>
            <a:endParaRPr kumimoji="0" lang="es-MX" sz="22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468576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790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68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76794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7 Rectángulo"/>
          <p:cNvSpPr/>
          <p:nvPr/>
        </p:nvSpPr>
        <p:spPr>
          <a:xfrm>
            <a:off x="2987824" y="253051"/>
            <a:ext cx="608473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ESQUEMA </a:t>
            </a:r>
            <a:r>
              <a:rPr lang="es-MX" sz="2000" dirty="0" smtClean="0">
                <a:solidFill>
                  <a:srgbClr val="00204E"/>
                </a:solidFill>
                <a:latin typeface="Arial Black"/>
              </a:rPr>
              <a:t>IDEAL 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DE FUNCIONAMIENTO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85678212"/>
              </p:ext>
            </p:extLst>
          </p:nvPr>
        </p:nvGraphicFramePr>
        <p:xfrm>
          <a:off x="107504" y="764704"/>
          <a:ext cx="8712967" cy="5440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4156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470F29C5-6F28-4A7F-AA3A-0729EB99C7A2}" type="slidenum">
              <a:rPr kumimoji="0" lang="es-MX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69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10557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3 Rectángulo"/>
          <p:cNvSpPr/>
          <p:nvPr/>
        </p:nvSpPr>
        <p:spPr>
          <a:xfrm>
            <a:off x="4423482" y="116632"/>
            <a:ext cx="48965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COMITES DE OBRA DEL FISMDF</a:t>
            </a:r>
            <a:endParaRPr kumimoji="0" lang="es-MX" sz="22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1196752"/>
            <a:ext cx="8280920" cy="483209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 smtClean="0"/>
              <a:t>La </a:t>
            </a:r>
            <a:r>
              <a:rPr lang="es-MX" sz="2200" b="1" dirty="0"/>
              <a:t>principal fortaleza de esta figura es su existencia generalizada en los municipios del </a:t>
            </a:r>
            <a:r>
              <a:rPr lang="es-MX" sz="2200" b="1" dirty="0" smtClean="0"/>
              <a:t>país. Sin </a:t>
            </a:r>
            <a:r>
              <a:rPr lang="es-MX" sz="2200" b="1" dirty="0"/>
              <a:t>embargo, </a:t>
            </a:r>
            <a:r>
              <a:rPr lang="es-MX" sz="2200" b="1" dirty="0" smtClean="0"/>
              <a:t>en general </a:t>
            </a:r>
            <a:r>
              <a:rPr lang="es-MX" sz="2200" b="1" dirty="0"/>
              <a:t>se trata de figuras de participación heterogéneas en su estructura y funciones, con procesos no documentados, que no reciben atención suficiente de parte de las instancias federales en cuanto a su formalización y apoyo metodológico</a:t>
            </a:r>
            <a:r>
              <a:rPr lang="es-MX" sz="2200" b="1" dirty="0" smtClean="0"/>
              <a:t>.</a:t>
            </a:r>
          </a:p>
          <a:p>
            <a:pPr algn="just"/>
            <a:endParaRPr lang="es-MX" sz="2200" b="1" dirty="0"/>
          </a:p>
          <a:p>
            <a:pPr algn="just"/>
            <a:r>
              <a:rPr lang="es-MX" sz="2200" b="1" dirty="0"/>
              <a:t>Derivado de ello, su participación es limitada y más bien </a:t>
            </a:r>
            <a:r>
              <a:rPr lang="es-MX" sz="2200" b="1" dirty="0" smtClean="0"/>
              <a:t>formal, </a:t>
            </a:r>
            <a:r>
              <a:rPr lang="es-MX" sz="2200" b="1" dirty="0"/>
              <a:t>para cumplir un requisito normativo pero con poco efecto o trascendencia de sus opiniones, por falta de canales efectivos de comunicación, información y respuesta. </a:t>
            </a:r>
          </a:p>
          <a:p>
            <a:pPr algn="just"/>
            <a:endParaRPr lang="es-MX" sz="2200" b="1" dirty="0"/>
          </a:p>
        </p:txBody>
      </p:sp>
    </p:spTree>
    <p:extLst>
      <p:ext uri="{BB962C8B-B14F-4D97-AF65-F5344CB8AC3E}">
        <p14:creationId xmlns:p14="http://schemas.microsoft.com/office/powerpoint/2010/main" val="3691614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67544" y="1340768"/>
            <a:ext cx="8280920" cy="475252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defRPr/>
            </a:pP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epresentante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de la sociedad </a:t>
            </a: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civil, para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avalar las acciones </a:t>
            </a: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las instituciones del </a:t>
            </a: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Sector y ayudar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a mejorar el trato digno en los servicios que se brinda a los </a:t>
            </a: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usuarios.</a:t>
            </a:r>
          </a:p>
          <a:p>
            <a:pPr algn="just">
              <a:lnSpc>
                <a:spcPct val="150000"/>
              </a:lnSpc>
              <a:defRPr/>
            </a:pPr>
            <a:endParaRPr lang="es-MX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Contribuye en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forma independiente y </a:t>
            </a:r>
            <a:r>
              <a:rPr lang="es-MX" sz="2300" dirty="0" smtClean="0">
                <a:solidFill>
                  <a:schemeClr val="accent2">
                    <a:lumMod val="50000"/>
                  </a:schemeClr>
                </a:solidFill>
              </a:rPr>
              <a:t>responsable, a </a:t>
            </a:r>
            <a:r>
              <a:rPr lang="es-MX" sz="2300" dirty="0">
                <a:solidFill>
                  <a:schemeClr val="accent2">
                    <a:lumMod val="50000"/>
                  </a:schemeClr>
                </a:solidFill>
              </a:rPr>
              <a:t>evaluar los servicios de salud, ayudando a las Instituciones a obtener la confianza de la sociedad civil en cuanto a la calidad de los servicios de salud que se brindan</a:t>
            </a:r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MX" dirty="0"/>
              <a:t>ASF | </a:t>
            </a:r>
            <a:fld id="{50A77303-1F5D-4471-9A2E-2056B5F9D8CD}" type="slidenum">
              <a:rPr lang="es-MX"/>
              <a:pPr>
                <a:defRPr/>
              </a:pPr>
              <a:t>7</a:t>
            </a:fld>
            <a:endParaRPr lang="es-MX" dirty="0"/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1033020" y="836712"/>
            <a:ext cx="4403076" cy="39725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CONCEPTO DE AVAL CIUDADANO</a:t>
            </a:r>
            <a:endParaRPr lang="es-MX" sz="2000" b="1" dirty="0"/>
          </a:p>
        </p:txBody>
      </p:sp>
      <p:sp>
        <p:nvSpPr>
          <p:cNvPr id="11" name="7 Rectángulo"/>
          <p:cNvSpPr/>
          <p:nvPr/>
        </p:nvSpPr>
        <p:spPr>
          <a:xfrm>
            <a:off x="6627467" y="218047"/>
            <a:ext cx="248395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s-MX" sz="2000" b="1" dirty="0"/>
              <a:t>AVAL CIUDADANO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51520" y="6093296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Secretaría de Salud. DGCES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289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7 Rectángulo"/>
          <p:cNvSpPr/>
          <p:nvPr/>
        </p:nvSpPr>
        <p:spPr>
          <a:xfrm>
            <a:off x="3221252" y="188640"/>
            <a:ext cx="5959260" cy="43088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2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21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82962" y="6541706"/>
            <a:ext cx="919163" cy="28575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12B88B5E-7BD0-4E83-B3F1-E7CE4A7D6819}" type="slidenum">
              <a:rPr kumimoji="0" lang="es-MX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70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321296" y="1098199"/>
            <a:ext cx="9050849" cy="4821508"/>
            <a:chOff x="321296" y="1098199"/>
            <a:chExt cx="9050849" cy="4821508"/>
          </a:xfrm>
        </p:grpSpPr>
        <p:grpSp>
          <p:nvGrpSpPr>
            <p:cNvPr id="2" name="Grupo 1"/>
            <p:cNvGrpSpPr/>
            <p:nvPr/>
          </p:nvGrpSpPr>
          <p:grpSpPr>
            <a:xfrm>
              <a:off x="335561" y="1098199"/>
              <a:ext cx="8398884" cy="452412"/>
              <a:chOff x="410300" y="1937538"/>
              <a:chExt cx="8398884" cy="444757"/>
            </a:xfrm>
          </p:grpSpPr>
          <p:sp>
            <p:nvSpPr>
              <p:cNvPr id="13" name="12 Rectángulo"/>
              <p:cNvSpPr/>
              <p:nvPr/>
            </p:nvSpPr>
            <p:spPr>
              <a:xfrm>
                <a:off x="410300" y="1937538"/>
                <a:ext cx="588097" cy="40088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4" name="13 Rectángulo"/>
              <p:cNvSpPr/>
              <p:nvPr/>
            </p:nvSpPr>
            <p:spPr>
              <a:xfrm>
                <a:off x="1032320" y="1951408"/>
                <a:ext cx="777686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CAPACIDAD INSTITUCIONAL</a:t>
                </a:r>
                <a:endParaRPr kumimoji="0" lang="es-MX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3" name="Grupo 2"/>
            <p:cNvGrpSpPr/>
            <p:nvPr/>
          </p:nvGrpSpPr>
          <p:grpSpPr>
            <a:xfrm>
              <a:off x="335561" y="1785469"/>
              <a:ext cx="9036584" cy="485131"/>
              <a:chOff x="383502" y="2683426"/>
              <a:chExt cx="9036584" cy="476922"/>
            </a:xfrm>
          </p:grpSpPr>
          <p:sp>
            <p:nvSpPr>
              <p:cNvPr id="15" name="14 Rectángulo"/>
              <p:cNvSpPr/>
              <p:nvPr/>
            </p:nvSpPr>
            <p:spPr>
              <a:xfrm>
                <a:off x="383502" y="2683426"/>
                <a:ext cx="588097" cy="375075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6" name="15 Rectángulo"/>
              <p:cNvSpPr/>
              <p:nvPr/>
            </p:nvSpPr>
            <p:spPr>
              <a:xfrm>
                <a:off x="1007096" y="2729461"/>
                <a:ext cx="8412990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INTEGRACIÓN 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 OPERACIÓN</a:t>
                </a:r>
              </a:p>
            </p:txBody>
          </p:sp>
        </p:grpSp>
        <p:grpSp>
          <p:nvGrpSpPr>
            <p:cNvPr id="4" name="Grupo 3"/>
            <p:cNvGrpSpPr/>
            <p:nvPr/>
          </p:nvGrpSpPr>
          <p:grpSpPr>
            <a:xfrm>
              <a:off x="335561" y="2508786"/>
              <a:ext cx="8725002" cy="461813"/>
              <a:chOff x="383502" y="3324523"/>
              <a:chExt cx="8725002" cy="453999"/>
            </a:xfrm>
          </p:grpSpPr>
          <p:sp>
            <p:nvSpPr>
              <p:cNvPr id="17" name="16 Rectángulo"/>
              <p:cNvSpPr/>
              <p:nvPr/>
            </p:nvSpPr>
            <p:spPr>
              <a:xfrm>
                <a:off x="383502" y="3324523"/>
                <a:ext cx="588097" cy="400889"/>
              </a:xfrm>
              <a:prstGeom prst="rect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971600" y="3347635"/>
                <a:ext cx="813690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CAPACITACIÓN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 ASISTENCIA </a:t>
                </a:r>
              </a:p>
            </p:txBody>
          </p:sp>
        </p:grpSp>
        <p:grpSp>
          <p:nvGrpSpPr>
            <p:cNvPr id="5" name="Grupo 4"/>
            <p:cNvGrpSpPr/>
            <p:nvPr/>
          </p:nvGrpSpPr>
          <p:grpSpPr>
            <a:xfrm>
              <a:off x="323528" y="3178449"/>
              <a:ext cx="8292953" cy="782684"/>
              <a:chOff x="417427" y="3916454"/>
              <a:chExt cx="8292953" cy="769440"/>
            </a:xfrm>
          </p:grpSpPr>
          <p:sp>
            <p:nvSpPr>
              <p:cNvPr id="19" name="18 Rectángulo"/>
              <p:cNvSpPr/>
              <p:nvPr/>
            </p:nvSpPr>
            <p:spPr>
              <a:xfrm>
                <a:off x="417427" y="3982282"/>
                <a:ext cx="588097" cy="400889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20" name="19 Rectángulo"/>
              <p:cNvSpPr/>
              <p:nvPr/>
            </p:nvSpPr>
            <p:spPr>
              <a:xfrm>
                <a:off x="1032320" y="3916454"/>
                <a:ext cx="7678060" cy="769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MECANISMOS 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DE ATENCIÓN DE QUEJAS, </a:t>
                </a: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DENUNCIAS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 </a:t>
                </a: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SUGERENCIAS</a:t>
                </a:r>
                <a:endPara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upo 5"/>
            <p:cNvGrpSpPr/>
            <p:nvPr/>
          </p:nvGrpSpPr>
          <p:grpSpPr>
            <a:xfrm>
              <a:off x="338102" y="4043764"/>
              <a:ext cx="8722461" cy="465356"/>
              <a:chOff x="458797" y="4665059"/>
              <a:chExt cx="8722461" cy="457482"/>
            </a:xfrm>
          </p:grpSpPr>
          <p:sp>
            <p:nvSpPr>
              <p:cNvPr id="22" name="18 Rectángulo"/>
              <p:cNvSpPr/>
              <p:nvPr/>
            </p:nvSpPr>
            <p:spPr>
              <a:xfrm>
                <a:off x="458797" y="4665059"/>
                <a:ext cx="588097" cy="400889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5</a:t>
                </a:r>
                <a:endPara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17 Rectángulo"/>
              <p:cNvSpPr/>
              <p:nvPr/>
            </p:nvSpPr>
            <p:spPr>
              <a:xfrm>
                <a:off x="1044354" y="4691654"/>
                <a:ext cx="813690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TRANSPARENCIA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 DIFUSIÓN</a:t>
                </a:r>
              </a:p>
            </p:txBody>
          </p:sp>
        </p:grpSp>
        <p:grpSp>
          <p:nvGrpSpPr>
            <p:cNvPr id="7" name="Grupo 6"/>
            <p:cNvGrpSpPr/>
            <p:nvPr/>
          </p:nvGrpSpPr>
          <p:grpSpPr>
            <a:xfrm>
              <a:off x="321296" y="4716483"/>
              <a:ext cx="8722461" cy="446964"/>
              <a:chOff x="321296" y="4716483"/>
              <a:chExt cx="8722461" cy="446964"/>
            </a:xfrm>
          </p:grpSpPr>
          <p:sp>
            <p:nvSpPr>
              <p:cNvPr id="26" name="18 Rectángulo"/>
              <p:cNvSpPr/>
              <p:nvPr/>
            </p:nvSpPr>
            <p:spPr>
              <a:xfrm>
                <a:off x="321296" y="4716483"/>
                <a:ext cx="588097" cy="407789"/>
              </a:xfrm>
              <a:prstGeom prst="rect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2929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6</a:t>
                </a:r>
              </a:p>
            </p:txBody>
          </p:sp>
          <p:sp>
            <p:nvSpPr>
              <p:cNvPr id="27" name="17 Rectángulo"/>
              <p:cNvSpPr/>
              <p:nvPr/>
            </p:nvSpPr>
            <p:spPr>
              <a:xfrm>
                <a:off x="906853" y="4725144"/>
                <a:ext cx="8136904" cy="43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EVALUACIÓN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DE LA GESTIÓN </a:t>
                </a:r>
              </a:p>
            </p:txBody>
          </p:sp>
        </p:grpSp>
        <p:grpSp>
          <p:nvGrpSpPr>
            <p:cNvPr id="28" name="Grupo 27"/>
            <p:cNvGrpSpPr/>
            <p:nvPr/>
          </p:nvGrpSpPr>
          <p:grpSpPr>
            <a:xfrm>
              <a:off x="321296" y="5454352"/>
              <a:ext cx="8722461" cy="465355"/>
              <a:chOff x="458797" y="4665059"/>
              <a:chExt cx="8722461" cy="457481"/>
            </a:xfrm>
          </p:grpSpPr>
          <p:sp>
            <p:nvSpPr>
              <p:cNvPr id="29" name="18 Rectángulo"/>
              <p:cNvSpPr/>
              <p:nvPr/>
            </p:nvSpPr>
            <p:spPr>
              <a:xfrm>
                <a:off x="458797" y="4665059"/>
                <a:ext cx="588097" cy="40088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30" name="17 Rectángulo"/>
              <p:cNvSpPr/>
              <p:nvPr/>
            </p:nvSpPr>
            <p:spPr>
              <a:xfrm>
                <a:off x="1044354" y="4691653"/>
                <a:ext cx="8136904" cy="430887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r>
                  <a:rPr kumimoji="0" lang="es-MX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FORTALEZAS </a:t>
                </a:r>
                <a:r>
                  <a:rPr kumimoji="0" lang="es-MX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4E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 DEBILIDADES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56696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835696" y="3459012"/>
            <a:ext cx="7236867" cy="205822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la existencia de un área dentro de la estructura municipal o DTDF, encargada de la participación social en el FISM-DF; el personal del que dispone; la existencia de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presupuesto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para el desarrollo de sus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funciones.</a:t>
            </a: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71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251520" y="1412776"/>
            <a:ext cx="8568952" cy="1433008"/>
          </a:xfrm>
          <a:prstGeom prst="roundRect">
            <a:avLst>
              <a:gd name="adj" fmla="val 8483"/>
            </a:avLst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.1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que el municipio o Demarcación Territorial 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disponga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capacidades, procesos y acciones para asegurar que las figuras de participación social del FISM-DF existan y operen conforme a lo previsto en la normativa aplicable.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1835696" y="2996952"/>
            <a:ext cx="6070199" cy="536660"/>
          </a:xfrm>
          <a:prstGeom prst="roundRect">
            <a:avLst/>
          </a:prstGeom>
          <a:solidFill>
            <a:schemeClr val="accent6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12513" y="744913"/>
            <a:ext cx="8448746" cy="545333"/>
            <a:chOff x="34160" y="807436"/>
            <a:chExt cx="8448746" cy="545333"/>
          </a:xfrm>
        </p:grpSpPr>
        <p:sp>
          <p:nvSpPr>
            <p:cNvPr id="14" name="12 Rectángulo"/>
            <p:cNvSpPr/>
            <p:nvPr/>
          </p:nvSpPr>
          <p:spPr>
            <a:xfrm>
              <a:off x="34160" y="807436"/>
              <a:ext cx="588097" cy="54533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5" name="13 Rectángulo"/>
            <p:cNvSpPr/>
            <p:nvPr/>
          </p:nvSpPr>
          <p:spPr>
            <a:xfrm>
              <a:off x="661094" y="842753"/>
              <a:ext cx="782181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CAPACIDAD INSTITUCIONAL</a:t>
              </a:r>
              <a:endPara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80377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/>
      <p:bldP spid="19" grpId="0" animBg="1"/>
      <p:bldP spid="20" grpId="0" animBg="1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1475656" y="3356992"/>
            <a:ext cx="5544616" cy="13629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que los comités comunitarios o figura similar de participación social existieron y operaron en el FISM-DF.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72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45928" y="1728294"/>
            <a:ext cx="8546552" cy="692594"/>
          </a:xfrm>
          <a:prstGeom prst="roundRect">
            <a:avLst>
              <a:gd name="adj" fmla="val 8483"/>
            </a:avLst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2.1.	Constatar la existencia de las figuras de participación social correspondientes.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1178678" y="2996952"/>
            <a:ext cx="4947826" cy="391199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22" name="14 Rectángulo"/>
          <p:cNvSpPr/>
          <p:nvPr/>
        </p:nvSpPr>
        <p:spPr>
          <a:xfrm>
            <a:off x="51880" y="794606"/>
            <a:ext cx="588097" cy="51021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23" name="15 Rectángulo"/>
          <p:cNvSpPr/>
          <p:nvPr/>
        </p:nvSpPr>
        <p:spPr>
          <a:xfrm>
            <a:off x="867852" y="825917"/>
            <a:ext cx="8412990" cy="58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INTEGRACIÓN  </a:t>
            </a: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Y OPERACIÓN</a:t>
            </a:r>
          </a:p>
        </p:txBody>
      </p:sp>
    </p:spTree>
    <p:extLst>
      <p:ext uri="{BB962C8B-B14F-4D97-AF65-F5344CB8AC3E}">
        <p14:creationId xmlns:p14="http://schemas.microsoft.com/office/powerpoint/2010/main" val="21936815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/>
      <p:bldP spid="19" grpId="0" animBg="1"/>
      <p:bldP spid="20" grpId="0" animBg="1"/>
      <p:bldP spid="10" grpId="0"/>
      <p:bldP spid="22" grpId="0" animBg="1"/>
      <p:bldP spid="2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73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214030" y="1440289"/>
            <a:ext cx="8534434" cy="1507970"/>
          </a:xfrm>
          <a:prstGeom prst="roundRect">
            <a:avLst>
              <a:gd name="adj" fmla="val 8483"/>
            </a:avLst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2.2. Verificar que el municipio o DTDF promovió la existencia de figuras de participación social en el FISM-DF y que participaron en los distintos procesos del fondo.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601681" y="3668207"/>
            <a:ext cx="7452891" cy="24266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Revisar las evidencias que demuestren cómo el municipio o DTDF promovió la constitución de figuras de participación social en el FISM-DF y que estas operaron y participaron en los distintos procesos del FISM-DF, principalmente en la vigilancia de las obras públicas.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2195736" y="3166250"/>
            <a:ext cx="5035216" cy="666172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51880" y="692696"/>
            <a:ext cx="9036584" cy="648762"/>
            <a:chOff x="51880" y="794606"/>
            <a:chExt cx="9036584" cy="648762"/>
          </a:xfrm>
        </p:grpSpPr>
        <p:sp>
          <p:nvSpPr>
            <p:cNvPr id="22" name="14 Rectángulo"/>
            <p:cNvSpPr/>
            <p:nvPr/>
          </p:nvSpPr>
          <p:spPr>
            <a:xfrm>
              <a:off x="51880" y="794606"/>
              <a:ext cx="588097" cy="510218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3" name="15 Rectángulo"/>
            <p:cNvSpPr/>
            <p:nvPr/>
          </p:nvSpPr>
          <p:spPr>
            <a:xfrm>
              <a:off x="675474" y="857228"/>
              <a:ext cx="8412990" cy="586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INTEGRACIÓN  </a:t>
              </a:r>
              <a:r>
                <a: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Y OPERACIÓN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2523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74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45927" y="1623994"/>
            <a:ext cx="8470443" cy="1516974"/>
          </a:xfrm>
          <a:prstGeom prst="roundRect">
            <a:avLst>
              <a:gd name="adj" fmla="val 8483"/>
            </a:avLst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2.3. Verificar que el municipio o DTDF dio seguimiento 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 atención a las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acciones realizadas por las figuras de participación social del FISM-DF, se realizó un reporte sobre éstas y a quien se entregó dicho informe.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907704" y="3820630"/>
            <a:ext cx="6908667" cy="220065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que el municipio o DTDF dio seguimiento y generó informes de resultados sobre el accionar de las figuras de participación social que intervinieron en la vigilancia del FISM-DF y revisar a quiénes se informó de estos resultados.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2310022" y="3380151"/>
            <a:ext cx="5918556" cy="547872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22" name="14 Rectángulo"/>
          <p:cNvSpPr/>
          <p:nvPr/>
        </p:nvSpPr>
        <p:spPr>
          <a:xfrm>
            <a:off x="51880" y="794606"/>
            <a:ext cx="588097" cy="51021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23" name="15 Rectángulo"/>
          <p:cNvSpPr/>
          <p:nvPr/>
        </p:nvSpPr>
        <p:spPr>
          <a:xfrm>
            <a:off x="675474" y="857228"/>
            <a:ext cx="8412990" cy="58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INTEGRACIÓN  </a:t>
            </a: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Y OPERACIÓN</a:t>
            </a:r>
          </a:p>
        </p:txBody>
      </p:sp>
    </p:spTree>
    <p:extLst>
      <p:ext uri="{BB962C8B-B14F-4D97-AF65-F5344CB8AC3E}">
        <p14:creationId xmlns:p14="http://schemas.microsoft.com/office/powerpoint/2010/main" val="18224860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0" grpId="0"/>
      <p:bldP spid="22" grpId="0" animBg="1"/>
      <p:bldP spid="2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75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23528" y="1485862"/>
            <a:ext cx="8423106" cy="1511090"/>
          </a:xfrm>
          <a:prstGeom prst="roundRect">
            <a:avLst>
              <a:gd name="adj" fmla="val 8483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3.1. Constatar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 el municipio o DTDF proporcionó información sobre las obras y capacitó a 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las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figuras de participación social sobres sus funciones y 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atribuciones en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correcta vigilancia de las obras públicas realizadas con el FISMDF.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835696" y="3648090"/>
            <a:ext cx="6696744" cy="237626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que el municipio o DTDF capacitó a las figuras de participación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social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 intervinieron en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 seguimiento y vigilancia de la ejecución de obras y acciones del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FISM-DF y les entregaron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información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sobre las obras para su correcta vigilancia.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966653" y="3212976"/>
            <a:ext cx="5965404" cy="47787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14" name="16 Rectángulo"/>
          <p:cNvSpPr/>
          <p:nvPr/>
        </p:nvSpPr>
        <p:spPr>
          <a:xfrm>
            <a:off x="21632" y="855760"/>
            <a:ext cx="588097" cy="545333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</a:p>
        </p:txBody>
      </p:sp>
      <p:sp>
        <p:nvSpPr>
          <p:cNvPr id="15" name="17 Rectángulo"/>
          <p:cNvSpPr/>
          <p:nvPr/>
        </p:nvSpPr>
        <p:spPr>
          <a:xfrm>
            <a:off x="609730" y="887199"/>
            <a:ext cx="8136904" cy="58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CAPACITACIÓN </a:t>
            </a: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Y ASISTENCIA </a:t>
            </a:r>
          </a:p>
        </p:txBody>
      </p:sp>
    </p:spTree>
    <p:extLst>
      <p:ext uri="{BB962C8B-B14F-4D97-AF65-F5344CB8AC3E}">
        <p14:creationId xmlns:p14="http://schemas.microsoft.com/office/powerpoint/2010/main" val="15556214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2" grpId="0" animBg="1"/>
      <p:bldP spid="20" grpId="0" animBg="1"/>
      <p:bldP spid="10" grpId="0"/>
      <p:bldP spid="14" grpId="0" animBg="1"/>
      <p:bldP spid="1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</a:t>
            </a: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| </a:t>
            </a:r>
            <a:fld id="{84A061B7-DB29-4DFF-831E-1DA0B6936721}" type="slidenum">
              <a:rPr kumimoji="0" lang="es-MX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76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95536" y="1542031"/>
            <a:ext cx="8420834" cy="1518873"/>
          </a:xfrm>
          <a:prstGeom prst="roundRect">
            <a:avLst>
              <a:gd name="adj" fmla="val 8483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4.1. Constatar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existencia de mecanismos de captación, atención y seguimiento de las 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observaciones quejas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denuncias o sugerencias </a:t>
            </a: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las 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figuras de participación social del FISM-DF en relación con las obras y acciones en que las que participan.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2123728" y="3979072"/>
            <a:ext cx="6692643" cy="197020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Constatar que el municipio o DTDF dispone de un mecanismo para captar, dar atención y realizar seguimiento a las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observaciones, quejas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 sugerencias realizadas por  las figuras de participación social del FISM.DF.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2421396" y="3561283"/>
            <a:ext cx="5733491" cy="501081"/>
          </a:xfrm>
          <a:prstGeom prst="roundRect">
            <a:avLst/>
          </a:prstGeom>
          <a:solidFill>
            <a:schemeClr val="accent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  <a:endParaRPr kumimoji="0" lang="es-MX" sz="2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17" name="18 Rectángulo"/>
          <p:cNvSpPr/>
          <p:nvPr/>
        </p:nvSpPr>
        <p:spPr>
          <a:xfrm>
            <a:off x="118076" y="836162"/>
            <a:ext cx="619144" cy="545333"/>
          </a:xfrm>
          <a:prstGeom prst="rect">
            <a:avLst/>
          </a:prstGeom>
          <a:solidFill>
            <a:srgbClr val="C00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</a:p>
        </p:txBody>
      </p:sp>
      <p:sp>
        <p:nvSpPr>
          <p:cNvPr id="18" name="19 Rectángulo"/>
          <p:cNvSpPr/>
          <p:nvPr/>
        </p:nvSpPr>
        <p:spPr>
          <a:xfrm>
            <a:off x="732969" y="746616"/>
            <a:ext cx="80834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MECANISMOS  </a:t>
            </a: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DE ATENCIÓN DE QUEJAS, DENUNCIAS Y </a:t>
            </a: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SUGERENCIAS</a:t>
            </a:r>
            <a:endParaRPr kumimoji="0" lang="es-MX" sz="2200" b="1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4310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2" grpId="0" animBg="1"/>
      <p:bldP spid="20" grpId="0" animBg="1"/>
      <p:bldP spid="10" grpId="0"/>
      <p:bldP spid="17" grpId="0" animBg="1"/>
      <p:bldP spid="1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77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95536" y="1567459"/>
            <a:ext cx="8352928" cy="1546350"/>
          </a:xfrm>
          <a:prstGeom prst="roundRect">
            <a:avLst>
              <a:gd name="adj" fmla="val 8483"/>
            </a:avLst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5.1. Verificar la difusión que hizo el municipio o DTDF a la ciudadanía sobre la existencia de las figuras de participación social en el FISM-DF y sus actividades realizadas, así como los mecanismos utilizados para ello.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2483768" y="3899926"/>
            <a:ext cx="6428730" cy="192446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si el municipio o DTDF difundió la existencia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 participación de </a:t>
            </a: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las figuras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</a:t>
            </a:r>
            <a:r>
              <a:rPr lang="es-MX" sz="2300" dirty="0" smtClean="0">
                <a:solidFill>
                  <a:srgbClr val="292929"/>
                </a:solidFill>
                <a:latin typeface="Arial"/>
              </a:rPr>
              <a:t>el seguimiento y vigilancia de las obras y acciones </a:t>
            </a: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del FISM-DF.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2731320" y="3501008"/>
            <a:ext cx="5507401" cy="558327"/>
          </a:xfrm>
          <a:prstGeom prst="roundRect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14" name="18 Rectángulo"/>
          <p:cNvSpPr/>
          <p:nvPr/>
        </p:nvSpPr>
        <p:spPr>
          <a:xfrm>
            <a:off x="179512" y="740381"/>
            <a:ext cx="588097" cy="545333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  <a:endParaRPr kumimoji="0" lang="es-MX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17 Rectángulo"/>
          <p:cNvSpPr/>
          <p:nvPr/>
        </p:nvSpPr>
        <p:spPr>
          <a:xfrm>
            <a:off x="775594" y="789604"/>
            <a:ext cx="8136904" cy="58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TRANSPARENCIA </a:t>
            </a: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Y DIFUSIÓN</a:t>
            </a:r>
          </a:p>
        </p:txBody>
      </p:sp>
    </p:spTree>
    <p:extLst>
      <p:ext uri="{BB962C8B-B14F-4D97-AF65-F5344CB8AC3E}">
        <p14:creationId xmlns:p14="http://schemas.microsoft.com/office/powerpoint/2010/main" val="36895824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2" grpId="0" animBg="1"/>
      <p:bldP spid="20" grpId="0" animBg="1"/>
      <p:bldP spid="10" grpId="0"/>
      <p:bldP spid="14" grpId="0" animBg="1"/>
      <p:bldP spid="1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78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467544" y="1690403"/>
            <a:ext cx="8280920" cy="1306549"/>
          </a:xfrm>
          <a:prstGeom prst="roundRect">
            <a:avLst>
              <a:gd name="adj" fmla="val 8483"/>
            </a:avLst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6.1</a:t>
            </a: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Constatar que el desempeño de las figuras de participación social en el FISM-DF haya sido objeto de una evaluación.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2843808" y="3814266"/>
            <a:ext cx="5983016" cy="18469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Verificar que el municipio realizó una evaluación sobre el desempeño de las figuras de participación social del FISM-DF.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3029324" y="3423066"/>
            <a:ext cx="5125564" cy="538032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sp>
        <p:nvSpPr>
          <p:cNvPr id="14" name="18 Rectángulo"/>
          <p:cNvSpPr/>
          <p:nvPr/>
        </p:nvSpPr>
        <p:spPr>
          <a:xfrm>
            <a:off x="198984" y="869945"/>
            <a:ext cx="588097" cy="407789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</a:p>
        </p:txBody>
      </p:sp>
      <p:sp>
        <p:nvSpPr>
          <p:cNvPr id="15" name="17 Rectángulo"/>
          <p:cNvSpPr/>
          <p:nvPr/>
        </p:nvSpPr>
        <p:spPr>
          <a:xfrm>
            <a:off x="784541" y="878606"/>
            <a:ext cx="8136904" cy="438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EVALUACIÓN </a:t>
            </a: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DE LA GESTIÓN </a:t>
            </a:r>
          </a:p>
        </p:txBody>
      </p:sp>
    </p:spTree>
    <p:extLst>
      <p:ext uri="{BB962C8B-B14F-4D97-AF65-F5344CB8AC3E}">
        <p14:creationId xmlns:p14="http://schemas.microsoft.com/office/powerpoint/2010/main" val="42641978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2" grpId="0" animBg="1"/>
      <p:bldP spid="20" grpId="0" animBg="1"/>
      <p:bldP spid="10" grpId="0"/>
      <p:bldP spid="14" grpId="0" animBg="1"/>
      <p:bldP spid="1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84A061B7-DB29-4DFF-831E-1DA0B6936721}" type="slidenum">
              <a:rPr kumimoji="0" lang="es-MX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79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0" y="597888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395536" y="1690403"/>
            <a:ext cx="8537692" cy="1234541"/>
          </a:xfrm>
          <a:prstGeom prst="roundRect">
            <a:avLst>
              <a:gd name="adj" fmla="val 8483"/>
            </a:avLst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7.1. Determinar con base en la información proporcionada, las fortalezas y debilidades de la Participación Social en el Fondo de Aportaciones para la Infraestructura Social Municipal.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2699792" y="3892207"/>
            <a:ext cx="6127032" cy="20570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 base en la revisión y análisis de la información proporcionada por el municipio, determinar las fortalezas y debilidades de la figura de participación social de los beneficiarios del FISM-DF.</a:t>
            </a:r>
            <a:endParaRPr kumimoji="0" lang="es-MX" sz="2300" b="0" i="0" u="none" strike="noStrike" kern="1200" cap="none" spc="0" normalizeH="0" baseline="0" noProof="0" dirty="0" smtClean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2905948" y="3501008"/>
            <a:ext cx="5248940" cy="51212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ACTIVIDAD A REALIZAR: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3851920" y="260648"/>
            <a:ext cx="5428922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4E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COMITÉS DE PARTICIPACIÓN SOCIAL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204E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210768" y="860348"/>
            <a:ext cx="8722461" cy="465355"/>
            <a:chOff x="458797" y="4665059"/>
            <a:chExt cx="8722461" cy="457481"/>
          </a:xfrm>
        </p:grpSpPr>
        <p:sp>
          <p:nvSpPr>
            <p:cNvPr id="21" name="18 Rectángulo"/>
            <p:cNvSpPr/>
            <p:nvPr/>
          </p:nvSpPr>
          <p:spPr>
            <a:xfrm>
              <a:off x="458797" y="4665059"/>
              <a:ext cx="588097" cy="40088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22" name="17 Rectángulo"/>
            <p:cNvSpPr/>
            <p:nvPr/>
          </p:nvSpPr>
          <p:spPr>
            <a:xfrm>
              <a:off x="1044354" y="4691653"/>
              <a:ext cx="8136904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r>
                <a:rPr kumimoji="0" lang="es-MX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FORTALEZAS </a:t>
              </a:r>
              <a:r>
                <a:rPr kumimoji="0" lang="es-MX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4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Y DEBILIDADES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60979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12" grpId="0" animBg="1"/>
      <p:bldP spid="20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00392" y="6597352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ASF | </a:t>
            </a:r>
            <a:fld id="{D70C8BFD-2DC2-48A4-8E2B-3CE0D58E2195}" type="slidenum">
              <a:rPr lang="es-MX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7" y="764704"/>
            <a:ext cx="75608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Dispone de un marco normativo en proceso de  reestructuración y actualización.</a:t>
            </a:r>
            <a:endParaRPr lang="es-MX" sz="22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115616" y="1944144"/>
            <a:ext cx="4608753" cy="476744"/>
            <a:chOff x="1115616" y="2174105"/>
            <a:chExt cx="4608753" cy="476744"/>
          </a:xfrm>
        </p:grpSpPr>
        <p:sp>
          <p:nvSpPr>
            <p:cNvPr id="6" name="5 Triángulo isósceles"/>
            <p:cNvSpPr/>
            <p:nvPr/>
          </p:nvSpPr>
          <p:spPr>
            <a:xfrm rot="5400000">
              <a:off x="1221896" y="2211841"/>
              <a:ext cx="476744" cy="401271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15616" y="2199264"/>
              <a:ext cx="460875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Ley </a:t>
              </a:r>
              <a:r>
                <a:rPr lang="es-MX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General de </a:t>
              </a:r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Salud</a:t>
              </a:r>
              <a:endParaRPr lang="es-MX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1259632" y="2876743"/>
            <a:ext cx="7272808" cy="1107996"/>
            <a:chOff x="1259632" y="3131858"/>
            <a:chExt cx="7272808" cy="1107996"/>
          </a:xfrm>
        </p:grpSpPr>
        <p:sp>
          <p:nvSpPr>
            <p:cNvPr id="9" name="8 Triángulo isósceles"/>
            <p:cNvSpPr/>
            <p:nvPr/>
          </p:nvSpPr>
          <p:spPr>
            <a:xfrm rot="5400000">
              <a:off x="1221896" y="3193466"/>
              <a:ext cx="476744" cy="40127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907704" y="3131858"/>
              <a:ext cx="66247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Reglamento de la Ley General de Salud en Materia de Prestación de Servicios de Atención Médica </a:t>
              </a:r>
              <a:endParaRPr lang="es-MX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8 Rectángulo"/>
          <p:cNvSpPr/>
          <p:nvPr/>
        </p:nvSpPr>
        <p:spPr>
          <a:xfrm>
            <a:off x="942729" y="188640"/>
            <a:ext cx="8201271" cy="50405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 CIUDADANO</a:t>
            </a:r>
            <a:endParaRPr lang="es-MX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259633" y="4437112"/>
            <a:ext cx="7272807" cy="1114363"/>
            <a:chOff x="1259633" y="3600327"/>
            <a:chExt cx="7272807" cy="1114363"/>
          </a:xfrm>
        </p:grpSpPr>
        <p:sp>
          <p:nvSpPr>
            <p:cNvPr id="18" name="5 Triángulo isósceles"/>
            <p:cNvSpPr/>
            <p:nvPr/>
          </p:nvSpPr>
          <p:spPr>
            <a:xfrm rot="5400000">
              <a:off x="1221897" y="3638063"/>
              <a:ext cx="476744" cy="401271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10 CuadroTexto"/>
            <p:cNvSpPr txBox="1"/>
            <p:nvPr/>
          </p:nvSpPr>
          <p:spPr>
            <a:xfrm>
              <a:off x="1979712" y="3606694"/>
              <a:ext cx="65527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Lineamientos operativos para el desarrollo del Aval Ciudadano </a:t>
              </a:r>
            </a:p>
            <a:p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(en proceso de actualización)</a:t>
              </a:r>
              <a:endParaRPr lang="es-MX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75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470F29C5-6F28-4A7F-AA3A-0729EB99C7A2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80</a:t>
            </a:fld>
            <a:endParaRPr lang="es-MX" dirty="0">
              <a:solidFill>
                <a:prstClr val="white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10557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3 Rectángulo"/>
          <p:cNvSpPr/>
          <p:nvPr/>
        </p:nvSpPr>
        <p:spPr>
          <a:xfrm>
            <a:off x="2411760" y="116632"/>
            <a:ext cx="69082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200" b="1" dirty="0" smtClean="0">
                <a:solidFill>
                  <a:srgbClr val="00204E"/>
                </a:solidFill>
              </a:rPr>
              <a:t>ASPECTOS NODALES A REVISAR POR FIGURA</a:t>
            </a:r>
            <a:endParaRPr lang="es-MX" sz="2200" dirty="0">
              <a:solidFill>
                <a:srgbClr val="00204E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980728"/>
            <a:ext cx="8280920" cy="48628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2400" b="1" dirty="0"/>
              <a:t>Consejos Escolares de Participación Social (CEPS</a:t>
            </a:r>
            <a:r>
              <a:rPr lang="es-MX" sz="2400" b="1" dirty="0" smtClean="0"/>
              <a:t>)</a:t>
            </a:r>
          </a:p>
          <a:p>
            <a:endParaRPr lang="es-MX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400" dirty="0"/>
              <a:t>Verificar que todas las escuelas de educación primaria y secundaria dispongan de un CEPS presidido por un padre de familia.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400" dirty="0"/>
              <a:t>Constatar que se les proporcionó capacitación y disponen de instrumentos para expresar sus observaciones.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MX" sz="2400" dirty="0"/>
              <a:t>Verificar que a los CEPS se les proporcionó al principio del ciclo escolar y a la mitad del mismo, la información sobre la plantilla de docentes y personal administrativo que labora en la escuela.</a:t>
            </a:r>
          </a:p>
          <a:p>
            <a:pPr algn="just"/>
            <a:endParaRPr lang="es-MX" sz="2200" b="1" dirty="0">
              <a:solidFill>
                <a:srgbClr val="0020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341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470F29C5-6F28-4A7F-AA3A-0729EB99C7A2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81</a:t>
            </a:fld>
            <a:endParaRPr lang="es-MX" dirty="0">
              <a:solidFill>
                <a:prstClr val="white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10557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3 Rectángulo"/>
          <p:cNvSpPr/>
          <p:nvPr/>
        </p:nvSpPr>
        <p:spPr>
          <a:xfrm>
            <a:off x="2411760" y="116632"/>
            <a:ext cx="69082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200" b="1" dirty="0" smtClean="0">
                <a:solidFill>
                  <a:srgbClr val="00204E"/>
                </a:solidFill>
              </a:rPr>
              <a:t>ASPECTOS NODALES A REVISAR POR FIGURA</a:t>
            </a:r>
            <a:endParaRPr lang="es-MX" sz="2200" dirty="0">
              <a:solidFill>
                <a:srgbClr val="00204E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691817"/>
            <a:ext cx="8280920" cy="540147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MX" sz="2300" b="1" dirty="0"/>
              <a:t>Avales Ciudadanos (AC</a:t>
            </a:r>
            <a:r>
              <a:rPr lang="es-MX" sz="2300" b="1" dirty="0" smtClean="0"/>
              <a:t>)</a:t>
            </a:r>
          </a:p>
          <a:p>
            <a:endParaRPr lang="es-MX" sz="2300" b="1" dirty="0"/>
          </a:p>
          <a:p>
            <a:pPr lvl="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s-MX" sz="2300" dirty="0"/>
              <a:t>Verificar que en cada unidad médica se dispone de un AC debidamente acreditado mediante acta constitutiva.</a:t>
            </a:r>
          </a:p>
          <a:p>
            <a:pPr lvl="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s-MX" sz="2300" dirty="0"/>
              <a:t>Constatar que se les proporcionó capacitación y disponen de instrumentos para expresar sus observaciones. </a:t>
            </a:r>
          </a:p>
          <a:p>
            <a:pPr lvl="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s-MX" sz="2300" dirty="0"/>
              <a:t>Constatar que los AC aplicaron al menos el 30% de las encuestas de indicadores de trato digno que hayan levantado el personal de la unidad médica.</a:t>
            </a:r>
          </a:p>
          <a:p>
            <a:pPr lvl="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s-MX" sz="2300" dirty="0"/>
              <a:t>Verificar la existencia de las cartas </a:t>
            </a:r>
            <a:r>
              <a:rPr lang="es-MX" sz="2300" dirty="0" smtClean="0"/>
              <a:t>compromiso y guías </a:t>
            </a:r>
            <a:r>
              <a:rPr lang="es-MX" sz="2300" dirty="0"/>
              <a:t>de cotejo </a:t>
            </a:r>
            <a:r>
              <a:rPr lang="es-MX" sz="2300" dirty="0" smtClean="0"/>
              <a:t>firmadas </a:t>
            </a:r>
            <a:r>
              <a:rPr lang="es-MX" sz="2300" dirty="0"/>
              <a:t>por el AC y la unidad médica, y el cumplimiento de las acciones </a:t>
            </a:r>
            <a:r>
              <a:rPr lang="es-MX" sz="2300" dirty="0" smtClean="0"/>
              <a:t>atendibles.</a:t>
            </a:r>
            <a:endParaRPr lang="es-MX" sz="2300" b="1" dirty="0">
              <a:solidFill>
                <a:srgbClr val="0020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6122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MX" dirty="0" smtClean="0">
                <a:solidFill>
                  <a:prstClr val="white"/>
                </a:solidFill>
              </a:rPr>
              <a:t>ASF | </a:t>
            </a:r>
            <a:fld id="{470F29C5-6F28-4A7F-AA3A-0729EB99C7A2}" type="slidenum">
              <a:rPr lang="es-MX" smtClean="0">
                <a:solidFill>
                  <a:prstClr val="white"/>
                </a:solidFill>
              </a:rPr>
              <a:pPr>
                <a:defRPr/>
              </a:pPr>
              <a:t>82</a:t>
            </a:fld>
            <a:endParaRPr lang="es-MX" dirty="0">
              <a:solidFill>
                <a:prstClr val="white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0" y="510557"/>
            <a:ext cx="9144000" cy="0"/>
          </a:xfrm>
          <a:prstGeom prst="line">
            <a:avLst/>
          </a:prstGeom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3 Rectángulo"/>
          <p:cNvSpPr/>
          <p:nvPr/>
        </p:nvSpPr>
        <p:spPr>
          <a:xfrm>
            <a:off x="2411760" y="116632"/>
            <a:ext cx="69082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200" b="1" dirty="0" smtClean="0">
                <a:solidFill>
                  <a:srgbClr val="00204E"/>
                </a:solidFill>
              </a:rPr>
              <a:t>ASPECTOS NODALES A REVISAR POR FIGURA</a:t>
            </a:r>
            <a:endParaRPr lang="es-MX" sz="2200" dirty="0">
              <a:solidFill>
                <a:srgbClr val="00204E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1136933"/>
            <a:ext cx="8280920" cy="45243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/>
              <a:t>Comités de Obra del </a:t>
            </a:r>
            <a:r>
              <a:rPr lang="es-MX" sz="2400" b="1" dirty="0" smtClean="0"/>
              <a:t>FISMDF</a:t>
            </a:r>
          </a:p>
          <a:p>
            <a:pPr algn="just"/>
            <a:endParaRPr lang="es-MX" sz="2400" b="1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MX" sz="2400" dirty="0"/>
              <a:t>Verificar que en cada obra del FISMDF se constituyó un Comité debidamente acreditado mediante acta constitutiva</a:t>
            </a:r>
            <a:r>
              <a:rPr lang="es-MX" sz="2400" dirty="0" smtClean="0"/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MX" sz="2400" dirty="0"/>
              <a:t>Constatar que se les proporcionó capacitación y disponen de instrumentos para expresar sus observaciones. </a:t>
            </a:r>
            <a:endParaRPr lang="es-MX" sz="2400" dirty="0" smtClean="0"/>
          </a:p>
          <a:p>
            <a:pPr lvl="0" algn="just"/>
            <a:endParaRPr lang="es-MX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MX" sz="2400" dirty="0"/>
              <a:t>Verificar la participación de los Comités en las actas de entrega recepción de las obras.</a:t>
            </a:r>
          </a:p>
        </p:txBody>
      </p:sp>
    </p:spTree>
    <p:extLst>
      <p:ext uri="{BB962C8B-B14F-4D97-AF65-F5344CB8AC3E}">
        <p14:creationId xmlns:p14="http://schemas.microsoft.com/office/powerpoint/2010/main" val="5752123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53400" y="6572250"/>
            <a:ext cx="919163" cy="28575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ASF | </a:t>
            </a:r>
            <a:fld id="{CDD0EA8B-EFEF-4CA1-B3E1-95EC10EE99DA}" type="slidenum">
              <a:rPr kumimoji="0" lang="es-MX" sz="11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83</a:t>
            </a:fld>
            <a:endParaRPr kumimoji="0" lang="es-MX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63688" y="2204864"/>
            <a:ext cx="58625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1" i="0" u="none" strike="noStrike" kern="1200" cap="none" spc="0" normalizeH="0" baseline="0" noProof="0" dirty="0" smtClean="0">
                <a:ln w="10541" cmpd="sng">
                  <a:solidFill>
                    <a:srgbClr val="00204E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4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GRACIAS</a:t>
            </a:r>
            <a:endParaRPr kumimoji="0" lang="es-ES" sz="9600" b="1" i="0" u="none" strike="noStrike" kern="1200" cap="none" spc="0" normalizeH="0" baseline="0" noProof="0" dirty="0">
              <a:ln w="10541" cmpd="sng">
                <a:solidFill>
                  <a:srgbClr val="00204E">
                    <a:shade val="88000"/>
                    <a:satMod val="110000"/>
                  </a:srgbClr>
                </a:solidFill>
                <a:prstDash val="solid"/>
              </a:ln>
              <a:solidFill>
                <a:srgbClr val="00204E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4595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144866" y="6599634"/>
            <a:ext cx="919163" cy="285750"/>
          </a:xfrm>
        </p:spPr>
        <p:txBody>
          <a:bodyPr/>
          <a:lstStyle/>
          <a:p>
            <a:pPr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ASF | </a:t>
            </a:r>
            <a:fld id="{D70C8BFD-2DC2-48A4-8E2B-3CE0D58E2195}" type="slidenum">
              <a:rPr lang="es-MX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9</a:t>
            </a:fld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7" y="764704"/>
            <a:ext cx="75608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22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Dispone de un marco normativo en proceso de  reestructuración y actualización.</a:t>
            </a:r>
            <a:endParaRPr lang="es-MX" sz="22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6" name="8 Rectángulo"/>
          <p:cNvSpPr/>
          <p:nvPr/>
        </p:nvSpPr>
        <p:spPr>
          <a:xfrm>
            <a:off x="942729" y="188640"/>
            <a:ext cx="8201271" cy="50405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 CIUDADANO</a:t>
            </a:r>
            <a:endParaRPr lang="es-MX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1187623" y="1772816"/>
            <a:ext cx="7272808" cy="2123658"/>
            <a:chOff x="1259632" y="3131858"/>
            <a:chExt cx="7272808" cy="2123658"/>
          </a:xfrm>
        </p:grpSpPr>
        <p:sp>
          <p:nvSpPr>
            <p:cNvPr id="24" name="8 Triángulo isósceles"/>
            <p:cNvSpPr/>
            <p:nvPr/>
          </p:nvSpPr>
          <p:spPr>
            <a:xfrm rot="5400000">
              <a:off x="1221896" y="3193466"/>
              <a:ext cx="476744" cy="40127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14 CuadroTexto"/>
            <p:cNvSpPr txBox="1"/>
            <p:nvPr/>
          </p:nvSpPr>
          <p:spPr>
            <a:xfrm>
              <a:off x="1907704" y="3131858"/>
              <a:ext cx="6624736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Lineamiento para el uso de la herramienta Sistema Unificado de Gestión (SUG)</a:t>
              </a:r>
            </a:p>
            <a:p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Atención y Orientación al Usuario de los Servicios de Salud (en proceso de implementación); sustituye al MANDE (quejas, denuncias, sugerencias y felicitaciones)</a:t>
              </a:r>
              <a:endParaRPr lang="es-MX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5 Triángulo isósceles"/>
          <p:cNvSpPr/>
          <p:nvPr/>
        </p:nvSpPr>
        <p:spPr>
          <a:xfrm rot="5400000">
            <a:off x="1149887" y="3939219"/>
            <a:ext cx="476744" cy="40127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10 CuadroTexto"/>
          <p:cNvSpPr txBox="1"/>
          <p:nvPr/>
        </p:nvSpPr>
        <p:spPr>
          <a:xfrm>
            <a:off x="1835696" y="3907850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Oficios Circulares de la DGCES a los SESA</a:t>
            </a:r>
            <a:endParaRPr lang="es-MX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1187624" y="4586352"/>
            <a:ext cx="7272808" cy="500616"/>
            <a:chOff x="1259632" y="3131858"/>
            <a:chExt cx="7272808" cy="500616"/>
          </a:xfrm>
        </p:grpSpPr>
        <p:sp>
          <p:nvSpPr>
            <p:cNvPr id="26" name="8 Triángulo isósceles"/>
            <p:cNvSpPr/>
            <p:nvPr/>
          </p:nvSpPr>
          <p:spPr>
            <a:xfrm rot="5400000">
              <a:off x="1221896" y="3193466"/>
              <a:ext cx="476744" cy="40127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14 CuadroTexto"/>
            <p:cNvSpPr txBox="1"/>
            <p:nvPr/>
          </p:nvSpPr>
          <p:spPr>
            <a:xfrm>
              <a:off x="1907704" y="3131858"/>
              <a:ext cx="66247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Diversas Instrucciones</a:t>
              </a:r>
              <a:endParaRPr lang="es-MX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5 Triángulo isósceles"/>
          <p:cNvSpPr/>
          <p:nvPr/>
        </p:nvSpPr>
        <p:spPr>
          <a:xfrm rot="5400000">
            <a:off x="1149888" y="5366256"/>
            <a:ext cx="476744" cy="40127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0 CuadroTexto"/>
          <p:cNvSpPr txBox="1"/>
          <p:nvPr/>
        </p:nvSpPr>
        <p:spPr>
          <a:xfrm>
            <a:off x="1835697" y="5334887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Diversos manuales y guías de operación</a:t>
            </a:r>
            <a:endParaRPr lang="es-MX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4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ASF_1">
      <a:dk1>
        <a:srgbClr val="00204E"/>
      </a:dk1>
      <a:lt1>
        <a:sysClr val="window" lastClr="FFFFFF"/>
      </a:lt1>
      <a:dk2>
        <a:srgbClr val="292929"/>
      </a:dk2>
      <a:lt2>
        <a:srgbClr val="EEECE1"/>
      </a:lt2>
      <a:accent1>
        <a:srgbClr val="00204E"/>
      </a:accent1>
      <a:accent2>
        <a:srgbClr val="002F74"/>
      </a:accent2>
      <a:accent3>
        <a:srgbClr val="9C2A29"/>
      </a:accent3>
      <a:accent4>
        <a:srgbClr val="B93131"/>
      </a:accent4>
      <a:accent5>
        <a:srgbClr val="0C6B4D"/>
      </a:accent5>
      <a:accent6>
        <a:srgbClr val="09533C"/>
      </a:accent6>
      <a:hlink>
        <a:srgbClr val="0000FF"/>
      </a:hlink>
      <a:folHlink>
        <a:srgbClr val="800080"/>
      </a:folHlink>
    </a:clrScheme>
    <a:fontScheme name="ASF_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ASF_1">
      <a:dk1>
        <a:srgbClr val="00204E"/>
      </a:dk1>
      <a:lt1>
        <a:sysClr val="window" lastClr="FFFFFF"/>
      </a:lt1>
      <a:dk2>
        <a:srgbClr val="292929"/>
      </a:dk2>
      <a:lt2>
        <a:srgbClr val="EEECE1"/>
      </a:lt2>
      <a:accent1>
        <a:srgbClr val="00204E"/>
      </a:accent1>
      <a:accent2>
        <a:srgbClr val="002F74"/>
      </a:accent2>
      <a:accent3>
        <a:srgbClr val="9C2A29"/>
      </a:accent3>
      <a:accent4>
        <a:srgbClr val="B93131"/>
      </a:accent4>
      <a:accent5>
        <a:srgbClr val="0C6B4D"/>
      </a:accent5>
      <a:accent6>
        <a:srgbClr val="09533C"/>
      </a:accent6>
      <a:hlink>
        <a:srgbClr val="0000FF"/>
      </a:hlink>
      <a:folHlink>
        <a:srgbClr val="800080"/>
      </a:folHlink>
    </a:clrScheme>
    <a:fontScheme name="ASF_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ptC612.tmp">
  <a:themeElements>
    <a:clrScheme name="ASF_1">
      <a:dk1>
        <a:srgbClr val="00204E"/>
      </a:dk1>
      <a:lt1>
        <a:sysClr val="window" lastClr="FFFFFF"/>
      </a:lt1>
      <a:dk2>
        <a:srgbClr val="292929"/>
      </a:dk2>
      <a:lt2>
        <a:srgbClr val="EEECE1"/>
      </a:lt2>
      <a:accent1>
        <a:srgbClr val="00204E"/>
      </a:accent1>
      <a:accent2>
        <a:srgbClr val="002F74"/>
      </a:accent2>
      <a:accent3>
        <a:srgbClr val="9C2A29"/>
      </a:accent3>
      <a:accent4>
        <a:srgbClr val="B93131"/>
      </a:accent4>
      <a:accent5>
        <a:srgbClr val="0C6B4D"/>
      </a:accent5>
      <a:accent6>
        <a:srgbClr val="09533C"/>
      </a:accent6>
      <a:hlink>
        <a:srgbClr val="0000FF"/>
      </a:hlink>
      <a:folHlink>
        <a:srgbClr val="800080"/>
      </a:folHlink>
    </a:clrScheme>
    <a:fontScheme name="ASF_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5675</Words>
  <Application>Microsoft Office PowerPoint</Application>
  <PresentationFormat>Presentación en pantalla (4:3)</PresentationFormat>
  <Paragraphs>643</Paragraphs>
  <Slides>83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83</vt:i4>
      </vt:variant>
    </vt:vector>
  </HeadingPairs>
  <TitlesOfParts>
    <vt:vector size="93" baseType="lpstr">
      <vt:lpstr>ＭＳ Ｐゴシック</vt:lpstr>
      <vt:lpstr>Arial</vt:lpstr>
      <vt:lpstr>Arial Black</vt:lpstr>
      <vt:lpstr>Calibri</vt:lpstr>
      <vt:lpstr>Symbol</vt:lpstr>
      <vt:lpstr>Times New Roman</vt:lpstr>
      <vt:lpstr>Wingdings</vt:lpstr>
      <vt:lpstr>2_Tema de Office</vt:lpstr>
      <vt:lpstr>Tema de Office</vt:lpstr>
      <vt:lpstr>pptC612.tmp</vt:lpstr>
      <vt:lpstr>PARTICIPACIÓN SOCIAL EN EL GASTO FEDERALIZADO</vt:lpstr>
      <vt:lpstr>Presentación de PowerPoint</vt:lpstr>
      <vt:lpstr>Presentación de PowerPoint</vt:lpstr>
      <vt:lpstr>Presentación de PowerPoint</vt:lpstr>
      <vt:lpstr>Presentación de PowerPoint</vt:lpstr>
      <vt:lpstr>PARTICIPACIÓN SOCIAL EN EL SECTOR SALUD  “AVAL CIUDADANO”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CONSEJOS DE   PARTICIPACIÓN SOCIAL   EN LA EDUCACIÓN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PARTICIPACIÓN SOCIAL EN EL FISM-DF    (COMITÉS DE OBRA)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Mariana Rubi Vera</dc:creator>
  <cp:lastModifiedBy>Anahi Javier Laureano</cp:lastModifiedBy>
  <cp:revision>73</cp:revision>
  <dcterms:created xsi:type="dcterms:W3CDTF">2016-10-28T22:17:30Z</dcterms:created>
  <dcterms:modified xsi:type="dcterms:W3CDTF">2017-08-17T16:54:06Z</dcterms:modified>
</cp:coreProperties>
</file>